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70" r:id="rId4"/>
    <p:sldId id="259" r:id="rId5"/>
    <p:sldId id="261" r:id="rId6"/>
    <p:sldId id="262" r:id="rId7"/>
    <p:sldId id="263" r:id="rId8"/>
    <p:sldId id="271" r:id="rId9"/>
    <p:sldId id="260" r:id="rId10"/>
    <p:sldId id="272" r:id="rId11"/>
    <p:sldId id="256" r:id="rId12"/>
    <p:sldId id="264" r:id="rId13"/>
    <p:sldId id="265" r:id="rId14"/>
    <p:sldId id="266" r:id="rId15"/>
    <p:sldId id="267" r:id="rId16"/>
    <p:sldId id="268" r:id="rId17"/>
    <p:sldId id="269" r:id="rId18"/>
  </p:sldIdLst>
  <p:sldSz cx="12192000" cy="6858000"/>
  <p:notesSz cx="6858000" cy="9144000"/>
  <p:embeddedFontLst>
    <p:embeddedFont>
      <p:font typeface="Back Issues BB" panose="02000503000000020004" pitchFamily="2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95"/>
    <p:restoredTop sz="74168"/>
  </p:normalViewPr>
  <p:slideViewPr>
    <p:cSldViewPr snapToGrid="0">
      <p:cViewPr varScale="1">
        <p:scale>
          <a:sx n="124" d="100"/>
          <a:sy n="124" d="100"/>
        </p:scale>
        <p:origin x="12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F9312-808F-6A4E-AE13-7951F7A575A6}" type="datetimeFigureOut">
              <a:rPr lang="en-US" smtClean="0"/>
              <a:t>1/4/23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42510-4377-EF4F-9151-834F8C363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249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42510-4377-EF4F-9151-834F8C3634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61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Peer pressure</a:t>
            </a:r>
          </a:p>
          <a:p>
            <a:r>
              <a:rPr lang="en-US" dirty="0"/>
              <a:t>Proud of body</a:t>
            </a:r>
          </a:p>
          <a:p>
            <a:r>
              <a:rPr lang="en-US" dirty="0"/>
              <a:t>In a relationship</a:t>
            </a:r>
          </a:p>
          <a:p>
            <a:r>
              <a:rPr lang="en-US" dirty="0"/>
              <a:t>Coercion</a:t>
            </a:r>
          </a:p>
          <a:p>
            <a:r>
              <a:rPr lang="en-US" dirty="0"/>
              <a:t>Adult pressure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42510-4377-EF4F-9151-834F8C3634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168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video shows what appears to be a pixelated graphic image. It isn’t!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42510-4377-EF4F-9151-834F8C3634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03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Either in groups or whole class, ask students to feedback what they think about the video.</a:t>
            </a:r>
          </a:p>
          <a:p>
            <a:r>
              <a:rPr lang="en-US" dirty="0"/>
              <a:t>Allow difficult questions or for conversation to go in direction students to want to allow them to learn.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42510-4377-EF4F-9151-834F8C3634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902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E9D8B-5598-DCA9-09AB-676A223370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425A62-DDB4-80A6-2753-12E595356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897198-4E0C-3AC5-6006-8657E54F9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86456-F26C-D648-89F2-6B318561C196}" type="datetimeFigureOut">
              <a:rPr lang="en-US" smtClean="0"/>
              <a:t>1/4/23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FD7C5-79EE-F8D4-0FB3-941F787ED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5DB2D-4B72-3C0A-A29B-224559D55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6E748-1225-A64F-BB1C-F2AADA307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602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CF388-3118-64D5-ACCE-77D085CA0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436987-24CC-786C-E191-CD9B84C5C7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653C99-C09C-95C5-11BF-D7FA9D9CD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86456-F26C-D648-89F2-6B318561C196}" type="datetimeFigureOut">
              <a:rPr lang="en-US" smtClean="0"/>
              <a:t>1/4/23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76503-BD73-3B77-BA5E-2E5052826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76084-64E4-8D47-8271-EDCBEF1B6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6E748-1225-A64F-BB1C-F2AADA307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595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12A9DF-51D9-8BB5-664D-A38256BDB4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AAEAFF-12F3-0498-D1CC-4BF3A48E38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4CA84-C7C8-9C5C-33C2-94581B083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86456-F26C-D648-89F2-6B318561C196}" type="datetimeFigureOut">
              <a:rPr lang="en-US" smtClean="0"/>
              <a:t>1/4/23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BB7F5-5FB6-2AC9-8BE1-BBA570E30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540ED-3708-37A8-4FA7-5B3F7519F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6E748-1225-A64F-BB1C-F2AADA307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271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2C127-95FD-4B3E-860F-E96328BF6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BC8EF-F557-3107-A8B0-0CD2A7074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B815C6-4ED3-FE1F-9201-EDBC8AA90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86456-F26C-D648-89F2-6B318561C196}" type="datetimeFigureOut">
              <a:rPr lang="en-US" smtClean="0"/>
              <a:t>1/4/23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314092-7A86-17A8-3FEF-F032F307F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23B81A-69D0-1268-7BF4-187A70E33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6E748-1225-A64F-BB1C-F2AADA307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875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9DB22-9779-77CB-56CD-600D60EB3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17CABB-4FAA-0576-FBB1-3E6E82C11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95C09-5DEA-8F40-2789-FA3B74C6D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86456-F26C-D648-89F2-6B318561C196}" type="datetimeFigureOut">
              <a:rPr lang="en-US" smtClean="0"/>
              <a:t>1/4/23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F46FC-17E5-AC6B-3001-57C0C3A08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B08DE-5690-DFF0-9500-3A39CCB50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6E748-1225-A64F-BB1C-F2AADA307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334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8159F-B502-CA5E-9B80-B20F0FDD7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B5102-C723-115D-1F6D-0EB1F4AC81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2AE82E-A630-AC7E-C841-0930E4513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317D61-A585-CF12-64AA-60691C577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86456-F26C-D648-89F2-6B318561C196}" type="datetimeFigureOut">
              <a:rPr lang="en-US" smtClean="0"/>
              <a:t>1/4/23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3A555C-982C-50F4-8621-3005F2A7B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54E684-8F4B-0F24-6ACB-A2531AA0D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6E748-1225-A64F-BB1C-F2AADA307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594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7073D-6190-846B-A955-3F9F0FD3C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8AFEF7-8FCA-68E5-70D1-C4EF0170D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9FCC71-7D15-C2E9-11E2-B3A2FC30C3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C204CB-518D-AB27-4263-8041D18666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730464-107C-2728-C632-9E5C28E9BF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FBE8C9-616D-9A54-3B1C-E912A0E2C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86456-F26C-D648-89F2-6B318561C196}" type="datetimeFigureOut">
              <a:rPr lang="en-US" smtClean="0"/>
              <a:t>1/4/23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6F500-4477-6078-D82D-3E33C1A25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E185F5-6B7A-954D-E5C3-166295726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6E748-1225-A64F-BB1C-F2AADA307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29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F28C3-B58B-706D-A26C-A62F0DF0D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379BA4-FD87-6BBB-2BF4-C01420597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86456-F26C-D648-89F2-6B318561C196}" type="datetimeFigureOut">
              <a:rPr lang="en-US" smtClean="0"/>
              <a:t>1/4/23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AFCE88-431A-D26F-AEE8-D7A125FEE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154C1B-6CBF-B1B1-3B09-09B53C934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6E748-1225-A64F-BB1C-F2AADA307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979100-78A2-F92F-E909-E7B018A23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86456-F26C-D648-89F2-6B318561C196}" type="datetimeFigureOut">
              <a:rPr lang="en-US" smtClean="0"/>
              <a:t>1/4/23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99D549-3078-84B1-288D-9FE1D0235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6138A9-B932-3A43-E1E6-D5E57D9CF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6E748-1225-A64F-BB1C-F2AADA307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991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35688-5F57-662A-8178-5BDFD4FE6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F4662-E30B-4F41-7F8D-86D70E5F8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CB0721-A83F-2964-07AE-EC7C3EFF06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A1763E-2887-22F7-391B-6F8118683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86456-F26C-D648-89F2-6B318561C196}" type="datetimeFigureOut">
              <a:rPr lang="en-US" smtClean="0"/>
              <a:t>1/4/23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8BB15A-A898-D605-A0D1-CA6BD1891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7B6791-D1C4-B7B4-DDC6-2C9BB9105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6E748-1225-A64F-BB1C-F2AADA307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27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A0C9C-7BF3-C385-EFAB-4475F774A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23C745-4A6E-0671-07E7-00E37CBFE8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93A780-4998-2502-83A4-9726B8C302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9206CB-F837-F72E-4A97-CC29CE6F6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86456-F26C-D648-89F2-6B318561C196}" type="datetimeFigureOut">
              <a:rPr lang="en-US" smtClean="0"/>
              <a:t>1/4/23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F201F-DA61-EA12-024F-444E1210D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F4CDDB-8D91-E6D8-7A8C-D3A7381C1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6E748-1225-A64F-BB1C-F2AADA307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49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B1B964-3911-EAD2-1A4B-09C0EBC16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5968B-68FE-6C18-2261-A9D9C9779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A5E41-1CC5-6114-BCE6-0F1A9D1366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86456-F26C-D648-89F2-6B318561C196}" type="datetimeFigureOut">
              <a:rPr lang="en-US" smtClean="0"/>
              <a:t>1/4/23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BCDE7-2DD1-076B-CC56-9E5E1FFCA9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194A9-F929-3C7D-AE7E-F4E4EB37AB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6E748-1225-A64F-BB1C-F2AADA307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68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23F626FE-BA89-E188-F933-C35B84D24C66}"/>
              </a:ext>
            </a:extLst>
          </p:cNvPr>
          <p:cNvSpPr/>
          <p:nvPr/>
        </p:nvSpPr>
        <p:spPr>
          <a:xfrm>
            <a:off x="9125394" y="385637"/>
            <a:ext cx="2619633" cy="2619633"/>
          </a:xfrm>
          <a:prstGeom prst="ellipse">
            <a:avLst/>
          </a:prstGeom>
          <a:solidFill>
            <a:srgbClr val="FFC000">
              <a:alpha val="58000"/>
            </a:srgbClr>
          </a:solidFill>
          <a:ln w="158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0" b="1" dirty="0">
                <a:latin typeface="Arial Rounded MT Bold" panose="020F0704030504030204" pitchFamily="34" charset="77"/>
                <a:cs typeface="Algerian" panose="020F0502020204030204" pitchFamily="34" charset="0"/>
              </a:rPr>
              <a:t>!</a:t>
            </a: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0BF1B39A-0239-8D6A-950A-2979FD0E9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56553"/>
            <a:ext cx="2425700" cy="812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E87041-EBFD-9D2B-A2BC-972E90B2AD95}"/>
              </a:ext>
            </a:extLst>
          </p:cNvPr>
          <p:cNvSpPr txBox="1"/>
          <p:nvPr/>
        </p:nvSpPr>
        <p:spPr>
          <a:xfrm>
            <a:off x="7652557" y="4764767"/>
            <a:ext cx="44360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ck Issues BB" panose="02000503000000020004" pitchFamily="2" charset="0"/>
              </a:rPr>
              <a:t>Nudes</a:t>
            </a:r>
          </a:p>
        </p:txBody>
      </p:sp>
    </p:spTree>
    <p:extLst>
      <p:ext uri="{BB962C8B-B14F-4D97-AF65-F5344CB8AC3E}">
        <p14:creationId xmlns:p14="http://schemas.microsoft.com/office/powerpoint/2010/main" val="190016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A0712-3C2F-054B-D15A-1F1DDBC94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507" y="3261070"/>
            <a:ext cx="6794157" cy="1325563"/>
          </a:xfrm>
        </p:spPr>
        <p:txBody>
          <a:bodyPr>
            <a:noAutofit/>
          </a:bodyPr>
          <a:lstStyle/>
          <a:p>
            <a:pPr algn="ctr"/>
            <a:r>
              <a:rPr lang="en-US" sz="9600" dirty="0">
                <a:latin typeface="Back Issues BB" panose="02000503000000020004" pitchFamily="2" charset="0"/>
              </a:rPr>
              <a:t>What do you think?</a:t>
            </a:r>
          </a:p>
        </p:txBody>
      </p:sp>
    </p:spTree>
    <p:extLst>
      <p:ext uri="{BB962C8B-B14F-4D97-AF65-F5344CB8AC3E}">
        <p14:creationId xmlns:p14="http://schemas.microsoft.com/office/powerpoint/2010/main" val="103182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42201C-ED52-4577-E009-3CF8324E39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68" t="1040" r="9568" b="1031"/>
          <a:stretch/>
        </p:blipFill>
        <p:spPr>
          <a:xfrm>
            <a:off x="3706808" y="0"/>
            <a:ext cx="8485191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89916D7-77A3-FE42-BAF9-735FE7BCBC9B}"/>
              </a:ext>
            </a:extLst>
          </p:cNvPr>
          <p:cNvSpPr txBox="1">
            <a:spLocks/>
          </p:cNvSpPr>
          <p:nvPr/>
        </p:nvSpPr>
        <p:spPr>
          <a:xfrm>
            <a:off x="364539" y="396902"/>
            <a:ext cx="3149305" cy="11353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Back Issues BB" panose="02000503000000020004" pitchFamily="2" charset="0"/>
              </a:rPr>
              <a:t>So if it did happen…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274BDF7-FFBD-9506-9A10-61B91281FCC3}"/>
              </a:ext>
            </a:extLst>
          </p:cNvPr>
          <p:cNvSpPr txBox="1">
            <a:spLocks/>
          </p:cNvSpPr>
          <p:nvPr/>
        </p:nvSpPr>
        <p:spPr>
          <a:xfrm>
            <a:off x="557503" y="3957144"/>
            <a:ext cx="2772903" cy="24910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solidFill>
                  <a:schemeClr val="bg1"/>
                </a:solidFill>
                <a:latin typeface="Back Issues BB" panose="02000503000000020004" pitchFamily="2" charset="0"/>
              </a:rPr>
              <a:t>… TRY NOT TO FREAK OUT!!!</a:t>
            </a:r>
          </a:p>
        </p:txBody>
      </p:sp>
    </p:spTree>
    <p:extLst>
      <p:ext uri="{BB962C8B-B14F-4D97-AF65-F5344CB8AC3E}">
        <p14:creationId xmlns:p14="http://schemas.microsoft.com/office/powerpoint/2010/main" val="375795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79A51-C77B-147B-2292-AD75AD17F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8735" y="1267168"/>
            <a:ext cx="8178113" cy="1325563"/>
          </a:xfrm>
        </p:spPr>
        <p:txBody>
          <a:bodyPr/>
          <a:lstStyle/>
          <a:p>
            <a:pPr algn="ctr"/>
            <a:r>
              <a:rPr lang="en-US" b="1" dirty="0">
                <a:latin typeface="Back Issues BB" panose="02000503000000020004" pitchFamily="2" charset="0"/>
              </a:rPr>
              <a:t>IS IT THE </a:t>
            </a:r>
            <a:br>
              <a:rPr lang="en-US" b="1" dirty="0">
                <a:latin typeface="Back Issues BB" panose="02000503000000020004" pitchFamily="2" charset="0"/>
              </a:rPr>
            </a:br>
            <a:r>
              <a:rPr lang="en-US" b="1" dirty="0">
                <a:latin typeface="Back Issues BB" panose="02000503000000020004" pitchFamily="2" charset="0"/>
              </a:rPr>
              <a:t>END OF THE WORLD?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19F57-4F28-CF44-6CDA-7F3F5A759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276" y="3429000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latin typeface="Back Issues BB" panose="02000503000000020004" pitchFamily="2" charset="0"/>
              </a:rPr>
              <a:t>IT IS REALLY SERIOUS, BUT OTHER PEOPLE HAVE DONE IT AND GOT OVER IT</a:t>
            </a:r>
          </a:p>
        </p:txBody>
      </p:sp>
    </p:spTree>
    <p:extLst>
      <p:ext uri="{BB962C8B-B14F-4D97-AF65-F5344CB8AC3E}">
        <p14:creationId xmlns:p14="http://schemas.microsoft.com/office/powerpoint/2010/main" val="97353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189C714-1098-0239-1F76-51F5256F1FD0}"/>
              </a:ext>
            </a:extLst>
          </p:cNvPr>
          <p:cNvSpPr/>
          <p:nvPr/>
        </p:nvSpPr>
        <p:spPr>
          <a:xfrm rot="21103994">
            <a:off x="1260389" y="1050324"/>
            <a:ext cx="2187146" cy="197708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Back Issues BB" panose="02000503000000020004" pitchFamily="2" charset="0"/>
              </a:rPr>
              <a:t>NOBODY SHOULD GO THROUGH IT ALONE</a:t>
            </a:r>
          </a:p>
          <a:p>
            <a:pPr algn="ctr"/>
            <a:endParaRPr lang="en-US" dirty="0">
              <a:latin typeface="Back Issues BB" panose="020005030000000200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76BBD9-4A78-250F-4B5A-8942AF3A881C}"/>
              </a:ext>
            </a:extLst>
          </p:cNvPr>
          <p:cNvSpPr/>
          <p:nvPr/>
        </p:nvSpPr>
        <p:spPr>
          <a:xfrm rot="930212">
            <a:off x="5002427" y="708453"/>
            <a:ext cx="2187146" cy="197708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Back Issues BB" panose="02000503000000020004" pitchFamily="2" charset="0"/>
              </a:rPr>
              <a:t>SPEAK TO AN ADULT YOU TRUST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12BA1C-6772-369D-7A2E-DE5EDB14A62C}"/>
              </a:ext>
            </a:extLst>
          </p:cNvPr>
          <p:cNvSpPr/>
          <p:nvPr/>
        </p:nvSpPr>
        <p:spPr>
          <a:xfrm rot="20827607">
            <a:off x="8213125" y="708454"/>
            <a:ext cx="2187146" cy="197708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Back Issues BB" panose="02000503000000020004" pitchFamily="2" charset="0"/>
              </a:rPr>
              <a:t>ACT QUICKLY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C58BF8-5662-4CF0-9220-061C6F24DFE4}"/>
              </a:ext>
            </a:extLst>
          </p:cNvPr>
          <p:cNvSpPr/>
          <p:nvPr/>
        </p:nvSpPr>
        <p:spPr>
          <a:xfrm rot="20827607">
            <a:off x="1544594" y="3503885"/>
            <a:ext cx="2187146" cy="197708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Back Issues BB" panose="02000503000000020004" pitchFamily="2" charset="0"/>
              </a:rPr>
              <a:t>THERE ARE PEOPLE WHO CAN HELP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8AFB99-5718-C40B-B72A-B187BD8CFD7F}"/>
              </a:ext>
            </a:extLst>
          </p:cNvPr>
          <p:cNvSpPr/>
          <p:nvPr/>
        </p:nvSpPr>
        <p:spPr>
          <a:xfrm rot="881979">
            <a:off x="5240131" y="3477540"/>
            <a:ext cx="2187146" cy="197708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Back Issues BB" panose="02000503000000020004" pitchFamily="2" charset="0"/>
              </a:rPr>
              <a:t>FIND ADVICE ONLINE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AB4811-0A32-7F4C-016C-4F782506C342}"/>
              </a:ext>
            </a:extLst>
          </p:cNvPr>
          <p:cNvSpPr/>
          <p:nvPr/>
        </p:nvSpPr>
        <p:spPr>
          <a:xfrm rot="21431300">
            <a:off x="8783954" y="3408765"/>
            <a:ext cx="2187146" cy="197708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Back Issues BB" panose="02000503000000020004" pitchFamily="2" charset="0"/>
              </a:rPr>
              <a:t>SPEAK TO CLOSE FRIENDS WHO YOU </a:t>
            </a:r>
            <a:r>
              <a:rPr lang="en-US" u="sng" dirty="0">
                <a:latin typeface="Back Issues BB" panose="02000503000000020004" pitchFamily="2" charset="0"/>
              </a:rPr>
              <a:t>REALLY</a:t>
            </a:r>
            <a:r>
              <a:rPr lang="en-US" dirty="0">
                <a:latin typeface="Back Issues BB" panose="02000503000000020004" pitchFamily="2" charset="0"/>
              </a:rPr>
              <a:t> TRUST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365C53-85E7-1233-B782-56704998EE56}"/>
              </a:ext>
            </a:extLst>
          </p:cNvPr>
          <p:cNvSpPr/>
          <p:nvPr/>
        </p:nvSpPr>
        <p:spPr>
          <a:xfrm>
            <a:off x="7399266" y="5768342"/>
            <a:ext cx="4510215" cy="7619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Back Issues BB" panose="02000503000000020004" pitchFamily="2" charset="0"/>
              </a:rPr>
              <a:t>THE POLICE MAY GET INVOLVED…</a:t>
            </a:r>
          </a:p>
        </p:txBody>
      </p:sp>
    </p:spTree>
    <p:extLst>
      <p:ext uri="{BB962C8B-B14F-4D97-AF65-F5344CB8AC3E}">
        <p14:creationId xmlns:p14="http://schemas.microsoft.com/office/powerpoint/2010/main" val="150380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BF5B9-1253-3915-214B-B10C8EC32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355" y="256670"/>
            <a:ext cx="4832075" cy="661720"/>
          </a:xfrm>
        </p:spPr>
        <p:txBody>
          <a:bodyPr anchor="t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Back Issues BB" panose="02000503000000020004" pitchFamily="2" charset="0"/>
              </a:rPr>
              <a:t>IT IS A CRIMINAL ACT TO: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E5B2D16-E35E-006F-8BBA-2598591418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86" r="4286"/>
          <a:stretch/>
        </p:blipFill>
        <p:spPr>
          <a:xfrm>
            <a:off x="20" y="2"/>
            <a:ext cx="6270064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B38008D-7E50-A4E5-2C1C-EC8AFAB9B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3355" y="1041958"/>
            <a:ext cx="4832075" cy="5559372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rgbClr val="FFC000">
                    <a:alpha val="81100"/>
                  </a:srgbClr>
                </a:solidFill>
                <a:latin typeface="Back Issues BB" panose="02000503000000020004" pitchFamily="2" charset="0"/>
              </a:rPr>
              <a:t>TAKE</a:t>
            </a:r>
            <a:r>
              <a:rPr lang="en-US" sz="2400" dirty="0">
                <a:solidFill>
                  <a:schemeClr val="bg1">
                    <a:alpha val="81100"/>
                  </a:schemeClr>
                </a:solidFill>
                <a:latin typeface="Back Issues BB" panose="02000503000000020004" pitchFamily="2" charset="0"/>
              </a:rPr>
              <a:t> AN INDECENT IMAGE OF A CHILD (UNDER 18) INCLUDING TAKING ONE OF YOURSELF</a:t>
            </a:r>
          </a:p>
          <a:p>
            <a:r>
              <a:rPr lang="en-US" sz="2400" dirty="0">
                <a:solidFill>
                  <a:srgbClr val="FFC000">
                    <a:alpha val="81100"/>
                  </a:srgbClr>
                </a:solidFill>
                <a:latin typeface="Back Issues BB" panose="02000503000000020004" pitchFamily="2" charset="0"/>
              </a:rPr>
              <a:t>MAKE</a:t>
            </a:r>
            <a:r>
              <a:rPr lang="en-US" sz="2400" dirty="0">
                <a:solidFill>
                  <a:schemeClr val="bg1">
                    <a:alpha val="81100"/>
                  </a:schemeClr>
                </a:solidFill>
                <a:latin typeface="Back Issues BB" panose="02000503000000020004" pitchFamily="2" charset="0"/>
              </a:rPr>
              <a:t> AN INDECENT IMAGE (EXAMPLE: COPY/SAVE IT TO PC/USB)</a:t>
            </a:r>
          </a:p>
          <a:p>
            <a:r>
              <a:rPr lang="en-US" sz="2400" dirty="0">
                <a:solidFill>
                  <a:srgbClr val="FFC000">
                    <a:alpha val="81100"/>
                  </a:srgbClr>
                </a:solidFill>
                <a:latin typeface="Back Issues BB" panose="02000503000000020004" pitchFamily="2" charset="0"/>
              </a:rPr>
              <a:t>DISTRIBUTE</a:t>
            </a:r>
            <a:r>
              <a:rPr lang="en-US" sz="2400" dirty="0">
                <a:solidFill>
                  <a:schemeClr val="bg1">
                    <a:alpha val="81100"/>
                  </a:schemeClr>
                </a:solidFill>
                <a:latin typeface="Back Issues BB" panose="02000503000000020004" pitchFamily="2" charset="0"/>
              </a:rPr>
              <a:t>: GIVE IT OR SEND IT TO ANOTHER PERSON </a:t>
            </a:r>
          </a:p>
          <a:p>
            <a:r>
              <a:rPr lang="en-US" sz="2400" dirty="0">
                <a:solidFill>
                  <a:srgbClr val="FFC000">
                    <a:alpha val="81100"/>
                  </a:srgbClr>
                </a:solidFill>
                <a:latin typeface="Back Issues BB" panose="02000503000000020004" pitchFamily="2" charset="0"/>
              </a:rPr>
              <a:t>INCITEMENT TO DISTRIBUTE</a:t>
            </a:r>
            <a:r>
              <a:rPr lang="en-US" sz="2400" dirty="0">
                <a:solidFill>
                  <a:schemeClr val="bg1">
                    <a:alpha val="81100"/>
                  </a:schemeClr>
                </a:solidFill>
                <a:latin typeface="Back Issues BB" panose="02000503000000020004" pitchFamily="2" charset="0"/>
              </a:rPr>
              <a:t>: ASK FOR AN IMAGE FROM ANOTHER PERSON</a:t>
            </a:r>
          </a:p>
          <a:p>
            <a:r>
              <a:rPr lang="en-US" sz="2400" dirty="0">
                <a:solidFill>
                  <a:srgbClr val="FFC000">
                    <a:alpha val="81100"/>
                  </a:srgbClr>
                </a:solidFill>
                <a:latin typeface="Back Issues BB" panose="02000503000000020004" pitchFamily="2" charset="0"/>
              </a:rPr>
              <a:t>POSSESS</a:t>
            </a:r>
            <a:r>
              <a:rPr lang="en-US" sz="2400" dirty="0">
                <a:solidFill>
                  <a:schemeClr val="bg1">
                    <a:alpha val="81100"/>
                  </a:schemeClr>
                </a:solidFill>
                <a:latin typeface="Back Issues BB" panose="02000503000000020004" pitchFamily="2" charset="0"/>
              </a:rPr>
              <a:t> AN INDECENT IMAGE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1170C50-1387-EE75-7A33-3BB03E1D958F}"/>
              </a:ext>
            </a:extLst>
          </p:cNvPr>
          <p:cNvSpPr txBox="1">
            <a:spLocks/>
          </p:cNvSpPr>
          <p:nvPr/>
        </p:nvSpPr>
        <p:spPr>
          <a:xfrm>
            <a:off x="2077568" y="5531893"/>
            <a:ext cx="34969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Back Issues BB" panose="02000503000000020004" pitchFamily="2" charset="0"/>
              </a:rPr>
              <a:t>THE LAW</a:t>
            </a:r>
          </a:p>
        </p:txBody>
      </p:sp>
    </p:spTree>
    <p:extLst>
      <p:ext uri="{BB962C8B-B14F-4D97-AF65-F5344CB8AC3E}">
        <p14:creationId xmlns:p14="http://schemas.microsoft.com/office/powerpoint/2010/main" val="170562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BF5B9-1253-3915-214B-B10C8EC32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355" y="256670"/>
            <a:ext cx="4832075" cy="661720"/>
          </a:xfrm>
        </p:spPr>
        <p:txBody>
          <a:bodyPr anchor="t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Back Issues BB" panose="02000503000000020004" pitchFamily="2" charset="0"/>
              </a:rPr>
              <a:t>WHAT COULD HAPPEN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E5B2D16-E35E-006F-8BBA-2598591418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86" r="4286"/>
          <a:stretch/>
        </p:blipFill>
        <p:spPr>
          <a:xfrm>
            <a:off x="20" y="2"/>
            <a:ext cx="6270064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B38008D-7E50-A4E5-2C1C-EC8AFAB9B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3355" y="1298084"/>
            <a:ext cx="4832075" cy="284143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Back Issues BB" panose="02000503000000020004" pitchFamily="2" charset="0"/>
              </a:rPr>
              <a:t>POLICE CAUTION</a:t>
            </a:r>
          </a:p>
          <a:p>
            <a:r>
              <a:rPr lang="en-US" sz="2400" dirty="0">
                <a:solidFill>
                  <a:schemeClr val="bg1"/>
                </a:solidFill>
                <a:latin typeface="Back Issues BB" panose="02000503000000020004" pitchFamily="2" charset="0"/>
              </a:rPr>
              <a:t>CRIMINAL CONVICTION</a:t>
            </a:r>
          </a:p>
          <a:p>
            <a:r>
              <a:rPr lang="en-US" sz="2400" dirty="0">
                <a:solidFill>
                  <a:schemeClr val="bg1"/>
                </a:solidFill>
                <a:latin typeface="Back Issues BB" panose="02000503000000020004" pitchFamily="2" charset="0"/>
              </a:rPr>
              <a:t>IMPRISONMENT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  <a:latin typeface="Back Issues BB" panose="02000503000000020004" pitchFamily="2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Back Issues BB" panose="02000503000000020004" pitchFamily="2" charset="0"/>
              </a:rPr>
              <a:t>OTHER SERVICES MAY BE INVOLVED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1170C50-1387-EE75-7A33-3BB03E1D958F}"/>
              </a:ext>
            </a:extLst>
          </p:cNvPr>
          <p:cNvSpPr txBox="1">
            <a:spLocks/>
          </p:cNvSpPr>
          <p:nvPr/>
        </p:nvSpPr>
        <p:spPr>
          <a:xfrm>
            <a:off x="2077568" y="5531893"/>
            <a:ext cx="34969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Back Issues BB" panose="02000503000000020004" pitchFamily="2" charset="0"/>
              </a:rPr>
              <a:t>THE LAW</a:t>
            </a:r>
          </a:p>
        </p:txBody>
      </p:sp>
    </p:spTree>
    <p:extLst>
      <p:ext uri="{BB962C8B-B14F-4D97-AF65-F5344CB8AC3E}">
        <p14:creationId xmlns:p14="http://schemas.microsoft.com/office/powerpoint/2010/main" val="139406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A0712-3C2F-054B-D15A-1F1DDBC94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817" y="495686"/>
            <a:ext cx="6794157" cy="1325563"/>
          </a:xfrm>
        </p:spPr>
        <p:txBody>
          <a:bodyPr/>
          <a:lstStyle/>
          <a:p>
            <a:pPr algn="ctr"/>
            <a:r>
              <a:rPr lang="en-US" dirty="0">
                <a:latin typeface="Back Issues BB" panose="02000503000000020004" pitchFamily="2" charset="0"/>
              </a:rPr>
              <a:t>GET SUPPORT…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68C7489-C751-4D4A-4280-1FB70C654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82" y="230743"/>
            <a:ext cx="3282270" cy="258788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EECF346-2AD1-9D0E-F9E0-CDD59BC5B7AB}"/>
              </a:ext>
            </a:extLst>
          </p:cNvPr>
          <p:cNvGrpSpPr/>
          <p:nvPr/>
        </p:nvGrpSpPr>
        <p:grpSpPr>
          <a:xfrm>
            <a:off x="1136822" y="2818630"/>
            <a:ext cx="3052119" cy="1753370"/>
            <a:chOff x="1136822" y="2818630"/>
            <a:chExt cx="3052119" cy="175337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5ECED2D-FB5F-F8E5-F8F5-66436C7AA5B0}"/>
                </a:ext>
              </a:extLst>
            </p:cNvPr>
            <p:cNvSpPr/>
            <p:nvPr/>
          </p:nvSpPr>
          <p:spPr>
            <a:xfrm rot="20755197">
              <a:off x="1136822" y="2818630"/>
              <a:ext cx="3052119" cy="17533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AC239D5D-3E78-33CE-3265-B7CBE23B46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64030">
              <a:off x="1475367" y="3147688"/>
              <a:ext cx="2572739" cy="915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BC7C948-D77F-32C3-18A4-1E5F4CE7C5D7}"/>
              </a:ext>
            </a:extLst>
          </p:cNvPr>
          <p:cNvGrpSpPr/>
          <p:nvPr/>
        </p:nvGrpSpPr>
        <p:grpSpPr>
          <a:xfrm rot="912775">
            <a:off x="7720913" y="2029810"/>
            <a:ext cx="3052119" cy="1753370"/>
            <a:chOff x="4569940" y="4019249"/>
            <a:chExt cx="3052119" cy="175337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308EF9D-F423-0D04-CC25-B3C9FE79A9B0}"/>
                </a:ext>
              </a:extLst>
            </p:cNvPr>
            <p:cNvSpPr/>
            <p:nvPr/>
          </p:nvSpPr>
          <p:spPr>
            <a:xfrm>
              <a:off x="4569940" y="4019249"/>
              <a:ext cx="3052119" cy="17533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 descr="CEOP Education logo">
              <a:extLst>
                <a:ext uri="{FF2B5EF4-FFF2-40B4-BE49-F238E27FC236}">
                  <a16:creationId xmlns:a16="http://schemas.microsoft.com/office/drawing/2014/main" id="{881E2574-12CD-076C-8EE3-0E587B3B89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7771" y="4129816"/>
              <a:ext cx="1216456" cy="1220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DEB9BBD-2047-85FE-133C-AF8B3962AD8B}"/>
                </a:ext>
              </a:extLst>
            </p:cNvPr>
            <p:cNvSpPr txBox="1"/>
            <p:nvPr/>
          </p:nvSpPr>
          <p:spPr>
            <a:xfrm>
              <a:off x="5447268" y="5351112"/>
              <a:ext cx="12974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/>
                <a:t>thinkuknow.co.uk</a:t>
              </a:r>
              <a:endParaRPr lang="en-US" sz="1200" dirty="0"/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EB1C85DF-A756-ABEC-4C4B-8269BFA1188F}"/>
              </a:ext>
            </a:extLst>
          </p:cNvPr>
          <p:cNvSpPr/>
          <p:nvPr/>
        </p:nvSpPr>
        <p:spPr>
          <a:xfrm rot="21113514">
            <a:off x="6722004" y="4545753"/>
            <a:ext cx="3052119" cy="17533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DF82B76-6A1C-08D7-1F5B-0E919461DB6D}"/>
              </a:ext>
            </a:extLst>
          </p:cNvPr>
          <p:cNvSpPr/>
          <p:nvPr/>
        </p:nvSpPr>
        <p:spPr>
          <a:xfrm rot="21113514">
            <a:off x="2771276" y="4692695"/>
            <a:ext cx="3052119" cy="17533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339859-697F-1DB3-DCE1-638C695EE17A}"/>
              </a:ext>
            </a:extLst>
          </p:cNvPr>
          <p:cNvGrpSpPr/>
          <p:nvPr/>
        </p:nvGrpSpPr>
        <p:grpSpPr>
          <a:xfrm>
            <a:off x="4569941" y="2670885"/>
            <a:ext cx="3052119" cy="1753370"/>
            <a:chOff x="4569941" y="2670885"/>
            <a:chExt cx="3052119" cy="175337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522EA9B-8EC6-E4AD-5B58-B2A600B875E2}"/>
                </a:ext>
              </a:extLst>
            </p:cNvPr>
            <p:cNvSpPr/>
            <p:nvPr/>
          </p:nvSpPr>
          <p:spPr>
            <a:xfrm>
              <a:off x="4569941" y="2670885"/>
              <a:ext cx="3052119" cy="17533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9BD1FA4-4FA3-4DDE-9B76-F95CC5140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07046" y="3243692"/>
              <a:ext cx="2093378" cy="607755"/>
            </a:xfrm>
            <a:prstGeom prst="rect">
              <a:avLst/>
            </a:prstGeom>
          </p:spPr>
        </p:pic>
      </p:grp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9AAF1A5F-A3F4-CA44-F9A2-8688D7E02A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45631">
            <a:off x="3669062" y="4598839"/>
            <a:ext cx="1324971" cy="194108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C0FF626B-14C7-48F7-B362-F712EF6DA431}"/>
              </a:ext>
            </a:extLst>
          </p:cNvPr>
          <p:cNvSpPr txBox="1">
            <a:spLocks/>
          </p:cNvSpPr>
          <p:nvPr/>
        </p:nvSpPr>
        <p:spPr>
          <a:xfrm rot="21010985">
            <a:off x="6822650" y="4873030"/>
            <a:ext cx="28386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tx2"/>
                </a:solidFill>
                <a:latin typeface="Back Issues BB" panose="02000503000000020004" pitchFamily="2" charset="0"/>
              </a:rPr>
              <a:t>TRUSTED</a:t>
            </a:r>
          </a:p>
          <a:p>
            <a:pPr algn="ctr"/>
            <a:r>
              <a:rPr lang="en-US" sz="4000" dirty="0">
                <a:solidFill>
                  <a:schemeClr val="tx2"/>
                </a:solidFill>
                <a:latin typeface="Back Issues BB" panose="02000503000000020004" pitchFamily="2" charset="0"/>
              </a:rPr>
              <a:t>ADULT</a:t>
            </a:r>
          </a:p>
        </p:txBody>
      </p:sp>
    </p:spTree>
    <p:extLst>
      <p:ext uri="{BB962C8B-B14F-4D97-AF65-F5344CB8AC3E}">
        <p14:creationId xmlns:p14="http://schemas.microsoft.com/office/powerpoint/2010/main" val="241952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A0712-3C2F-054B-D15A-1F1DDBC94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817" y="495686"/>
            <a:ext cx="8106032" cy="1325563"/>
          </a:xfrm>
        </p:spPr>
        <p:txBody>
          <a:bodyPr/>
          <a:lstStyle/>
          <a:p>
            <a:pPr algn="ctr"/>
            <a:r>
              <a:rPr lang="en-US" dirty="0">
                <a:latin typeface="Back Issues BB" panose="02000503000000020004" pitchFamily="2" charset="0"/>
              </a:rPr>
              <a:t>FIND ALL THIS INFO AT…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68C7489-C751-4D4A-4280-1FB70C654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82" y="230743"/>
            <a:ext cx="3282270" cy="25878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E8FE2AA-7B99-381F-86CE-775248899C74}"/>
              </a:ext>
            </a:extLst>
          </p:cNvPr>
          <p:cNvSpPr/>
          <p:nvPr/>
        </p:nvSpPr>
        <p:spPr>
          <a:xfrm>
            <a:off x="3773214" y="2162432"/>
            <a:ext cx="4481100" cy="408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B5C6BD42-F60D-C190-0691-7DDBF56DE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551" y="2653575"/>
            <a:ext cx="3098426" cy="309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83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E95AC-C8AC-7ABE-3738-6CBA5522B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5687" y="235344"/>
            <a:ext cx="4825893" cy="1325563"/>
          </a:xfrm>
        </p:spPr>
        <p:txBody>
          <a:bodyPr>
            <a:noAutofit/>
          </a:bodyPr>
          <a:lstStyle/>
          <a:p>
            <a:r>
              <a:rPr lang="en-US" sz="4800" dirty="0">
                <a:latin typeface="Back Issues BB" panose="02000503000000020004" pitchFamily="2" charset="0"/>
              </a:rPr>
              <a:t>So, what are </a:t>
            </a:r>
            <a:br>
              <a:rPr lang="en-US" sz="4800" dirty="0">
                <a:latin typeface="Back Issues BB" panose="02000503000000020004" pitchFamily="2" charset="0"/>
              </a:rPr>
            </a:br>
            <a:r>
              <a:rPr lang="en-US" sz="4800" dirty="0">
                <a:latin typeface="Back Issues BB" panose="02000503000000020004" pitchFamily="2" charset="0"/>
              </a:rPr>
              <a:t>nudes?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F2063D1-0E96-B718-2482-709F22827F3D}"/>
              </a:ext>
            </a:extLst>
          </p:cNvPr>
          <p:cNvSpPr txBox="1">
            <a:spLocks/>
          </p:cNvSpPr>
          <p:nvPr/>
        </p:nvSpPr>
        <p:spPr>
          <a:xfrm>
            <a:off x="7013049" y="3429000"/>
            <a:ext cx="4953115" cy="28941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Back Issues BB" panose="02000503000000020004" pitchFamily="2" charset="0"/>
              </a:rPr>
              <a:t>THINK SWIMWEAR.</a:t>
            </a:r>
          </a:p>
          <a:p>
            <a:r>
              <a:rPr lang="en-US" sz="2800" dirty="0">
                <a:latin typeface="Back Issues BB" panose="02000503000000020004" pitchFamily="2" charset="0"/>
              </a:rPr>
              <a:t>WHATEVER SWIMWEAR COVERS, when young people reveal it on a picture or video, it could become a nude</a:t>
            </a:r>
          </a:p>
        </p:txBody>
      </p:sp>
    </p:spTree>
    <p:extLst>
      <p:ext uri="{BB962C8B-B14F-4D97-AF65-F5344CB8AC3E}">
        <p14:creationId xmlns:p14="http://schemas.microsoft.com/office/powerpoint/2010/main" val="108707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AEC8CD-8DD0-0ED3-6BB7-CDC4D7C91C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92" r="4892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CA8EE5FF-56AE-5D4B-CB01-C5F364C7A8A9}"/>
              </a:ext>
            </a:extLst>
          </p:cNvPr>
          <p:cNvSpPr txBox="1">
            <a:spLocks/>
          </p:cNvSpPr>
          <p:nvPr/>
        </p:nvSpPr>
        <p:spPr>
          <a:xfrm>
            <a:off x="7035529" y="554357"/>
            <a:ext cx="4391024" cy="132343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latin typeface="Back Issues BB" panose="02000503000000020004" pitchFamily="2" charset="0"/>
              </a:rPr>
              <a:t>EVERYONE’s doing it right?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2E60BA2-134F-1ADD-E8CA-F19BA025EBF4}"/>
              </a:ext>
            </a:extLst>
          </p:cNvPr>
          <p:cNvSpPr txBox="1">
            <a:spLocks/>
          </p:cNvSpPr>
          <p:nvPr/>
        </p:nvSpPr>
        <p:spPr>
          <a:xfrm>
            <a:off x="7035529" y="2382739"/>
            <a:ext cx="4391024" cy="414418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latin typeface="Back Issues BB" panose="02000503000000020004" pitchFamily="2" charset="0"/>
              </a:rPr>
              <a:t>ONLY 7% aged 14 send nudes…</a:t>
            </a:r>
          </a:p>
          <a:p>
            <a:endParaRPr lang="en-US" sz="4000" dirty="0">
              <a:solidFill>
                <a:schemeClr val="bg1"/>
              </a:solidFill>
              <a:latin typeface="Back Issues BB" panose="02000503000000020004" pitchFamily="2" charset="0"/>
            </a:endParaRPr>
          </a:p>
          <a:p>
            <a:r>
              <a:rPr lang="en-US" sz="4000" dirty="0">
                <a:solidFill>
                  <a:schemeClr val="bg1"/>
                </a:solidFill>
                <a:latin typeface="Back Issues BB" panose="02000503000000020004" pitchFamily="2" charset="0"/>
              </a:rPr>
              <a:t>…age 15 and over, 17%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EE9E4F-EE36-98FE-ED92-2B8D97BB11E2}"/>
              </a:ext>
            </a:extLst>
          </p:cNvPr>
          <p:cNvSpPr txBox="1"/>
          <p:nvPr/>
        </p:nvSpPr>
        <p:spPr>
          <a:xfrm>
            <a:off x="9144000" y="34351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E92AB36-B8B3-915C-961D-D76718066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2210" y="6155720"/>
            <a:ext cx="1960521" cy="53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9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DEFC22-D046-D310-5412-6E734563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5529" y="554357"/>
            <a:ext cx="4391024" cy="1323439"/>
          </a:xfrm>
        </p:spPr>
        <p:txBody>
          <a:bodyPr anchor="t">
            <a:normAutofit fontScale="90000"/>
          </a:bodyPr>
          <a:lstStyle/>
          <a:p>
            <a:r>
              <a:rPr lang="en-US" sz="4000" dirty="0">
                <a:solidFill>
                  <a:schemeClr val="bg1"/>
                </a:solidFill>
                <a:latin typeface="Back Issues BB" panose="02000503000000020004" pitchFamily="2" charset="0"/>
              </a:rPr>
              <a:t>Why do you think some people might want to send a nude?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8FCE7E-6A12-E10D-6621-583A04F847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914" r="13914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5326260-A715-7B3E-E924-A33F778E9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5529" y="3607898"/>
            <a:ext cx="4391024" cy="16682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bg1">
                    <a:alpha val="80000"/>
                  </a:schemeClr>
                </a:solidFill>
                <a:latin typeface="Back Issues BB" panose="02000503000000020004" pitchFamily="2" charset="0"/>
              </a:rPr>
              <a:t>Sending nudes is usually deliberate.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C67D7D-C1FD-2E61-349A-5D2A85155001}"/>
              </a:ext>
            </a:extLst>
          </p:cNvPr>
          <p:cNvSpPr txBox="1"/>
          <p:nvPr/>
        </p:nvSpPr>
        <p:spPr>
          <a:xfrm>
            <a:off x="7096291" y="5651598"/>
            <a:ext cx="4330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Back Issues BB" panose="02000503000000020004" pitchFamily="2" charset="0"/>
              </a:rPr>
              <a:t>So what?!</a:t>
            </a:r>
          </a:p>
        </p:txBody>
      </p:sp>
    </p:spTree>
    <p:extLst>
      <p:ext uri="{BB962C8B-B14F-4D97-AF65-F5344CB8AC3E}">
        <p14:creationId xmlns:p14="http://schemas.microsoft.com/office/powerpoint/2010/main" val="121107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411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71180-6A45-60A7-A971-10E029653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1075" y="992944"/>
            <a:ext cx="4425778" cy="510334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Back Issues BB" panose="02000503000000020004" pitchFamily="2" charset="0"/>
              </a:rPr>
              <a:t>If you ever stopped being friends with someone, how would you know they wouldn’t share things about you?</a:t>
            </a:r>
          </a:p>
        </p:txBody>
      </p:sp>
    </p:spTree>
    <p:extLst>
      <p:ext uri="{BB962C8B-B14F-4D97-AF65-F5344CB8AC3E}">
        <p14:creationId xmlns:p14="http://schemas.microsoft.com/office/powerpoint/2010/main" val="2810927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D7532-F8B2-D73C-439B-CA776334B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991" y="1164925"/>
            <a:ext cx="4413422" cy="452814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Back Issues BB" panose="02000503000000020004" pitchFamily="2" charset="0"/>
              </a:rPr>
              <a:t>What we share online could end up in the public domain for anyone to see. </a:t>
            </a:r>
            <a:br>
              <a:rPr lang="en-US" sz="3200" dirty="0">
                <a:latin typeface="Back Issues BB" panose="02000503000000020004" pitchFamily="2" charset="0"/>
              </a:rPr>
            </a:br>
            <a:br>
              <a:rPr lang="en-US" sz="3200" dirty="0">
                <a:latin typeface="Back Issues BB" panose="02000503000000020004" pitchFamily="2" charset="0"/>
              </a:rPr>
            </a:br>
            <a:r>
              <a:rPr lang="en-US" sz="3200" dirty="0">
                <a:latin typeface="Back Issues BB" panose="02000503000000020004" pitchFamily="2" charset="0"/>
              </a:rPr>
              <a:t>This could include friends, family, staff and students</a:t>
            </a:r>
          </a:p>
        </p:txBody>
      </p:sp>
    </p:spTree>
    <p:extLst>
      <p:ext uri="{BB962C8B-B14F-4D97-AF65-F5344CB8AC3E}">
        <p14:creationId xmlns:p14="http://schemas.microsoft.com/office/powerpoint/2010/main" val="1345877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94DC97-1B0A-8242-2172-0CE9A84A0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5900" y="367880"/>
            <a:ext cx="5066013" cy="1323439"/>
          </a:xfrm>
        </p:spPr>
        <p:txBody>
          <a:bodyPr anchor="t">
            <a:normAutofit fontScale="90000"/>
          </a:bodyPr>
          <a:lstStyle/>
          <a:p>
            <a:r>
              <a:rPr lang="en-US" sz="4000" dirty="0">
                <a:solidFill>
                  <a:schemeClr val="bg1"/>
                </a:solidFill>
                <a:latin typeface="Back Issues BB" panose="02000503000000020004" pitchFamily="2" charset="0"/>
              </a:rPr>
              <a:t>HOW </a:t>
            </a:r>
            <a:r>
              <a:rPr lang="en-US" sz="4000" dirty="0" err="1">
                <a:solidFill>
                  <a:schemeClr val="bg1"/>
                </a:solidFill>
                <a:latin typeface="Back Issues BB" panose="02000503000000020004" pitchFamily="2" charset="0"/>
              </a:rPr>
              <a:t>cAN</a:t>
            </a:r>
            <a:r>
              <a:rPr lang="en-US" sz="4000" dirty="0">
                <a:solidFill>
                  <a:schemeClr val="bg1"/>
                </a:solidFill>
                <a:latin typeface="Back Issues BB" panose="02000503000000020004" pitchFamily="2" charset="0"/>
              </a:rPr>
              <a:t> how we behave online now affect our future?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AE65FD-EAAF-4E02-3EA5-FD795D5023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92" r="4892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1E9F97B-3269-3BBD-4E08-27FF89D79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5900" y="3484061"/>
            <a:ext cx="4391024" cy="2682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>
                    <a:alpha val="80000"/>
                  </a:schemeClr>
                </a:solidFill>
                <a:latin typeface="Back Issues BB" panose="02000503000000020004" pitchFamily="2" charset="0"/>
              </a:rPr>
              <a:t>MANY EMPLOYERS NOW CARRY OUT ONLINE SEARCHES  OF PUBLIC INFO FOR POTENTIAL EMPLOYEES.</a:t>
            </a:r>
          </a:p>
        </p:txBody>
      </p:sp>
    </p:spTree>
    <p:extLst>
      <p:ext uri="{BB962C8B-B14F-4D97-AF65-F5344CB8AC3E}">
        <p14:creationId xmlns:p14="http://schemas.microsoft.com/office/powerpoint/2010/main" val="200902470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A0712-3C2F-054B-D15A-1F1DDBC94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4749" y="5186021"/>
            <a:ext cx="6794157" cy="1325563"/>
          </a:xfrm>
        </p:spPr>
        <p:txBody>
          <a:bodyPr/>
          <a:lstStyle/>
          <a:p>
            <a:pPr algn="ctr"/>
            <a:r>
              <a:rPr lang="en-US" dirty="0">
                <a:latin typeface="Back Issues BB" panose="02000503000000020004" pitchFamily="2" charset="0"/>
              </a:rPr>
              <a:t>WARNING</a:t>
            </a: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F2C409DD-7682-815D-FBB5-C52A6965B5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9863" y="828340"/>
            <a:ext cx="4558300" cy="420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9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PSI" descr="YPSI">
            <a:hlinkClick r:id="" action="ppaction://media"/>
            <a:extLst>
              <a:ext uri="{FF2B5EF4-FFF2-40B4-BE49-F238E27FC236}">
                <a16:creationId xmlns:a16="http://schemas.microsoft.com/office/drawing/2014/main" id="{FCA0DE3D-B389-FA9A-4494-C16A6BFC8B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158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66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</TotalTime>
  <Words>392</Words>
  <Application>Microsoft Macintosh PowerPoint</Application>
  <PresentationFormat>Widescreen</PresentationFormat>
  <Paragraphs>60</Paragraphs>
  <Slides>17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Back Issues BB</vt:lpstr>
      <vt:lpstr>Calibri Light</vt:lpstr>
      <vt:lpstr>Arial</vt:lpstr>
      <vt:lpstr>Arial Rounded MT Bold</vt:lpstr>
      <vt:lpstr>Calibri</vt:lpstr>
      <vt:lpstr>Office Theme</vt:lpstr>
      <vt:lpstr>PowerPoint Presentation</vt:lpstr>
      <vt:lpstr>So, what are  nudes?</vt:lpstr>
      <vt:lpstr>PowerPoint Presentation</vt:lpstr>
      <vt:lpstr>Why do you think some people might want to send a nude?</vt:lpstr>
      <vt:lpstr>If you ever stopped being friends with someone, how would you know they wouldn’t share things about you?</vt:lpstr>
      <vt:lpstr>What we share online could end up in the public domain for anyone to see.   This could include friends, family, staff and students</vt:lpstr>
      <vt:lpstr>HOW cAN how we behave online now affect our future?</vt:lpstr>
      <vt:lpstr>WARNING</vt:lpstr>
      <vt:lpstr>PowerPoint Presentation</vt:lpstr>
      <vt:lpstr>What do you think?</vt:lpstr>
      <vt:lpstr>PowerPoint Presentation</vt:lpstr>
      <vt:lpstr>IS IT THE  END OF THE WORLD?</vt:lpstr>
      <vt:lpstr>PowerPoint Presentation</vt:lpstr>
      <vt:lpstr>IT IS A CRIMINAL ACT TO:</vt:lpstr>
      <vt:lpstr>WHAT COULD HAPPEN</vt:lpstr>
      <vt:lpstr>GET SUPPORT…</vt:lpstr>
      <vt:lpstr>FIND ALL THIS INFO AT…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Williams</dc:creator>
  <cp:lastModifiedBy>Steve Williams</cp:lastModifiedBy>
  <cp:revision>13</cp:revision>
  <dcterms:created xsi:type="dcterms:W3CDTF">2022-08-08T14:48:18Z</dcterms:created>
  <dcterms:modified xsi:type="dcterms:W3CDTF">2023-01-04T13:24:00Z</dcterms:modified>
</cp:coreProperties>
</file>