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719" r:id="rId2"/>
  </p:sldMasterIdLst>
  <p:notesMasterIdLst>
    <p:notesMasterId r:id="rId20"/>
  </p:notesMasterIdLst>
  <p:handoutMasterIdLst>
    <p:handoutMasterId r:id="rId21"/>
  </p:handoutMasterIdLst>
  <p:sldIdLst>
    <p:sldId id="260" r:id="rId3"/>
    <p:sldId id="257" r:id="rId4"/>
    <p:sldId id="451" r:id="rId5"/>
    <p:sldId id="453" r:id="rId6"/>
    <p:sldId id="414" r:id="rId7"/>
    <p:sldId id="454" r:id="rId8"/>
    <p:sldId id="455" r:id="rId9"/>
    <p:sldId id="456" r:id="rId10"/>
    <p:sldId id="457" r:id="rId11"/>
    <p:sldId id="458" r:id="rId12"/>
    <p:sldId id="459" r:id="rId13"/>
    <p:sldId id="460" r:id="rId14"/>
    <p:sldId id="461" r:id="rId15"/>
    <p:sldId id="462" r:id="rId16"/>
    <p:sldId id="464" r:id="rId17"/>
    <p:sldId id="463" r:id="rId18"/>
    <p:sldId id="465" r:id="rId19"/>
  </p:sldIdLst>
  <p:sldSz cx="12192000" cy="6858000"/>
  <p:notesSz cx="7023100" cy="93091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Wingdings 3" pitchFamily="2" charset="2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1D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76190" autoAdjust="0"/>
  </p:normalViewPr>
  <p:slideViewPr>
    <p:cSldViewPr snapToGrid="0" showGuides="1">
      <p:cViewPr varScale="1">
        <p:scale>
          <a:sx n="96" d="100"/>
          <a:sy n="96" d="100"/>
        </p:scale>
        <p:origin x="132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4AC39-44E6-425E-AF49-CF7D189F346F}" type="datetimeFigureOut">
              <a:rPr lang="en-US" smtClean="0"/>
              <a:t>1/4/23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0F472-929B-459B-8D82-2FABCC5B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4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F2775BC-6312-42C7-B7C5-EA6783C2D9CA}" type="datetimeFigureOut">
              <a:rPr lang="en-US" smtClean="0"/>
              <a:t>1/4/23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7F715A1-4ADC-44E0-9587-804FF39D6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4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solidFill>
                  <a:srgbClr val="403152"/>
                </a:solidFill>
                <a:uFill>
                  <a:solidFill>
                    <a:srgbClr val="403152"/>
                  </a:solidFill>
                </a:uFill>
              </a:rPr>
              <a:t>What are the signs to look for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715A1-4ADC-44E0-9587-804FF39D6B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29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solidFill>
                  <a:srgbClr val="403152"/>
                </a:solidFill>
                <a:uFill>
                  <a:solidFill>
                    <a:srgbClr val="403152"/>
                  </a:solidFill>
                </a:uFill>
              </a:rPr>
              <a:t>What are the signs to look for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715A1-4ADC-44E0-9587-804FF39D6B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96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solidFill>
                  <a:srgbClr val="403152"/>
                </a:solidFill>
                <a:uFill>
                  <a:solidFill>
                    <a:srgbClr val="403152"/>
                  </a:solidFill>
                </a:uFill>
              </a:rPr>
              <a:t>What are the signs to look for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715A1-4ADC-44E0-9587-804FF39D6B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16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solidFill>
                  <a:srgbClr val="403152"/>
                </a:solidFill>
                <a:uFill>
                  <a:solidFill>
                    <a:srgbClr val="403152"/>
                  </a:solidFill>
                </a:uFill>
              </a:rPr>
              <a:t>What are the signs to look for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715A1-4ADC-44E0-9587-804FF39D6B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4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solidFill>
                  <a:srgbClr val="403152"/>
                </a:solidFill>
                <a:uFill>
                  <a:solidFill>
                    <a:srgbClr val="403152"/>
                  </a:solidFill>
                </a:uFill>
              </a:rPr>
              <a:t>What are the signs to look for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715A1-4ADC-44E0-9587-804FF39D6B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73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solidFill>
                  <a:srgbClr val="403152"/>
                </a:solidFill>
                <a:uFill>
                  <a:solidFill>
                    <a:srgbClr val="403152"/>
                  </a:solidFill>
                </a:uFill>
              </a:rPr>
              <a:t>What are the signs to look for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715A1-4ADC-44E0-9587-804FF39D6B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90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solidFill>
                  <a:srgbClr val="403152"/>
                </a:solidFill>
                <a:uFill>
                  <a:solidFill>
                    <a:srgbClr val="403152"/>
                  </a:solidFill>
                </a:uFill>
              </a:rPr>
              <a:t>What are the signs to look for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715A1-4ADC-44E0-9587-804FF39D6B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0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solidFill>
                  <a:srgbClr val="403152"/>
                </a:solidFill>
                <a:uFill>
                  <a:solidFill>
                    <a:srgbClr val="403152"/>
                  </a:solidFill>
                </a:uFill>
              </a:rPr>
              <a:t>What are the signs to look for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715A1-4ADC-44E0-9587-804FF39D6B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38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solidFill>
                  <a:srgbClr val="403152"/>
                </a:solidFill>
                <a:uFill>
                  <a:solidFill>
                    <a:srgbClr val="403152"/>
                  </a:solidFill>
                </a:uFill>
              </a:rPr>
              <a:t>What are the signs to look for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715A1-4ADC-44E0-9587-804FF39D6B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13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solidFill>
                  <a:srgbClr val="403152"/>
                </a:solidFill>
                <a:uFill>
                  <a:solidFill>
                    <a:srgbClr val="403152"/>
                  </a:solidFill>
                </a:uFill>
              </a:rPr>
              <a:t>What are the signs to look for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715A1-4ADC-44E0-9587-804FF39D6B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42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solidFill>
                  <a:srgbClr val="403152"/>
                </a:solidFill>
                <a:uFill>
                  <a:solidFill>
                    <a:srgbClr val="403152"/>
                  </a:solidFill>
                </a:uFill>
              </a:rPr>
              <a:t>What are the signs to look for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715A1-4ADC-44E0-9587-804FF39D6B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01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94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/>
              <a:t>1/4/23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62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74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0090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38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/>
              <a:t>1/4/23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51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/>
              <a:t>1/4/23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28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8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7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/>
              <a:t>1/4/23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DE7435-C9CD-C024-F769-3FBB946D7192}"/>
              </a:ext>
            </a:extLst>
          </p:cNvPr>
          <p:cNvSpPr/>
          <p:nvPr userDrawn="1"/>
        </p:nvSpPr>
        <p:spPr>
          <a:xfrm>
            <a:off x="0" y="0"/>
            <a:ext cx="12192000" cy="69301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49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/>
              <a:t>1/4/23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31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54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59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/>
              <a:t>1/4/23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0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tif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3BA0CB2-B414-C14E-9754-705C1551A2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616"/>
            <a:ext cx="12231400" cy="687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0FF0622-75E4-48B8-A617-5428CA5926CE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60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76F799-1018-DD4D-8DAF-2DDDB0CE36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0" y="0"/>
            <a:ext cx="12192000" cy="6876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67E8DD0-38FD-294D-B9C8-15B4044E9D1D}"/>
              </a:ext>
            </a:extLst>
          </p:cNvPr>
          <p:cNvSpPr txBox="1">
            <a:spLocks/>
          </p:cNvSpPr>
          <p:nvPr/>
        </p:nvSpPr>
        <p:spPr>
          <a:xfrm>
            <a:off x="988867" y="1914238"/>
            <a:ext cx="10108466" cy="1455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b="1" dirty="0">
                <a:solidFill>
                  <a:schemeClr val="tx1">
                    <a:alpha val="73000"/>
                  </a:schemeClr>
                </a:solidFill>
              </a:rPr>
              <a:t>A great night out?</a:t>
            </a:r>
          </a:p>
        </p:txBody>
      </p:sp>
    </p:spTree>
    <p:extLst>
      <p:ext uri="{BB962C8B-B14F-4D97-AF65-F5344CB8AC3E}">
        <p14:creationId xmlns:p14="http://schemas.microsoft.com/office/powerpoint/2010/main" val="1156678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700B95-351F-C04B-807D-0FEAB5459555}"/>
              </a:ext>
            </a:extLst>
          </p:cNvPr>
          <p:cNvSpPr/>
          <p:nvPr/>
        </p:nvSpPr>
        <p:spPr>
          <a:xfrm>
            <a:off x="1530877" y="338927"/>
            <a:ext cx="4002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4000" b="1" dirty="0">
                <a:solidFill>
                  <a:schemeClr val="tx1">
                    <a:lumMod val="85000"/>
                  </a:schemeClr>
                </a:solidFill>
              </a:rPr>
              <a:t>Pub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21D8F9-C7FF-8D11-41D6-95BA26D9F844}"/>
              </a:ext>
            </a:extLst>
          </p:cNvPr>
          <p:cNvSpPr/>
          <p:nvPr/>
        </p:nvSpPr>
        <p:spPr>
          <a:xfrm>
            <a:off x="503356" y="0"/>
            <a:ext cx="797544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C669DE-BF9A-6DC7-B4E4-B052371980A3}"/>
              </a:ext>
            </a:extLst>
          </p:cNvPr>
          <p:cNvSpPr/>
          <p:nvPr/>
        </p:nvSpPr>
        <p:spPr>
          <a:xfrm>
            <a:off x="503355" y="1970201"/>
            <a:ext cx="11157601" cy="4336331"/>
          </a:xfrm>
          <a:prstGeom prst="rect">
            <a:avLst/>
          </a:prstGeom>
          <a:solidFill>
            <a:schemeClr val="accent5">
              <a:alpha val="92738"/>
            </a:schemeClr>
          </a:solidFill>
        </p:spPr>
        <p:txBody>
          <a:bodyPr wrap="square" lIns="288000" tIns="216000" rIns="288000" bIns="216000">
            <a:noAutofit/>
          </a:bodyPr>
          <a:lstStyle/>
          <a:p>
            <a:pPr fontAlgn="base"/>
            <a:r>
              <a:rPr lang="en-GB" sz="4000" b="1" dirty="0">
                <a:solidFill>
                  <a:schemeClr val="accent3"/>
                </a:solidFill>
              </a:rPr>
              <a:t>In your groups:</a:t>
            </a:r>
            <a:br>
              <a:rPr lang="en-GB" sz="4000" b="1" dirty="0">
                <a:solidFill>
                  <a:schemeClr val="accent3"/>
                </a:solidFill>
              </a:rPr>
            </a:br>
            <a:endParaRPr lang="en-GB" sz="4000" b="1" dirty="0">
              <a:solidFill>
                <a:schemeClr val="accent3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</a:schemeClr>
                </a:solidFill>
              </a:rPr>
              <a:t>Is the pub a safer environment?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</a:schemeClr>
                </a:solidFill>
              </a:rPr>
              <a:t>Have you had enough and want to go home?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</a:schemeClr>
                </a:solidFill>
              </a:rPr>
              <a:t>How do you feel now that most of your friends have left?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</a:schemeClr>
                </a:solidFill>
              </a:rPr>
              <a:t>Do you accept the drink?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FA081D-0D04-E9F1-78FF-48D309C14CF8}"/>
              </a:ext>
            </a:extLst>
          </p:cNvPr>
          <p:cNvGrpSpPr/>
          <p:nvPr/>
        </p:nvGrpSpPr>
        <p:grpSpPr>
          <a:xfrm>
            <a:off x="5994376" y="488236"/>
            <a:ext cx="5846668" cy="1172858"/>
            <a:chOff x="874642" y="4142295"/>
            <a:chExt cx="10798854" cy="2166280"/>
          </a:xfrm>
        </p:grpSpPr>
        <p:pic>
          <p:nvPicPr>
            <p:cNvPr id="6" name="Picture 2" descr="download slightly smiling face emoji icon">
              <a:extLst>
                <a:ext uri="{FF2B5EF4-FFF2-40B4-BE49-F238E27FC236}">
                  <a16:creationId xmlns:a16="http://schemas.microsoft.com/office/drawing/2014/main" id="{8B8FC415-43D1-D400-8C09-6FA9BF18A3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44" y="4142295"/>
              <a:ext cx="1429732" cy="142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download fearful face emoji Icon">
              <a:extLst>
                <a:ext uri="{FF2B5EF4-FFF2-40B4-BE49-F238E27FC236}">
                  <a16:creationId xmlns:a16="http://schemas.microsoft.com/office/drawing/2014/main" id="{C1E0092E-C9AD-999A-702E-2FF58773C8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878" y="4142295"/>
              <a:ext cx="1429733" cy="1429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download crying face emoji Icon">
              <a:extLst>
                <a:ext uri="{FF2B5EF4-FFF2-40B4-BE49-F238E27FC236}">
                  <a16:creationId xmlns:a16="http://schemas.microsoft.com/office/drawing/2014/main" id="{DF4361B4-AD2C-92CD-3124-1A4FECAAE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936" y="4142295"/>
              <a:ext cx="1429732" cy="142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Poisoned Emoji [Download Apple Emoji in PNG]">
              <a:extLst>
                <a:ext uri="{FF2B5EF4-FFF2-40B4-BE49-F238E27FC236}">
                  <a16:creationId xmlns:a16="http://schemas.microsoft.com/office/drawing/2014/main" id="{47232B81-0B2B-A095-E6E6-488AFD9ED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6821" y="4142295"/>
              <a:ext cx="1429732" cy="142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download very angry emoji icon">
              <a:extLst>
                <a:ext uri="{FF2B5EF4-FFF2-40B4-BE49-F238E27FC236}">
                  <a16:creationId xmlns:a16="http://schemas.microsoft.com/office/drawing/2014/main" id="{AD7F1B58-7985-B41A-E780-F41E314E5E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3763" y="4142295"/>
              <a:ext cx="1429733" cy="1429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213BFB-C547-B2BE-FA1E-D9BF947C8028}"/>
                </a:ext>
              </a:extLst>
            </p:cNvPr>
            <p:cNvSpPr txBox="1"/>
            <p:nvPr/>
          </p:nvSpPr>
          <p:spPr>
            <a:xfrm>
              <a:off x="874642" y="5825379"/>
              <a:ext cx="1294615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Happy</a:t>
              </a:r>
            </a:p>
          </p:txBody>
        </p:sp>
        <p:pic>
          <p:nvPicPr>
            <p:cNvPr id="12" name="Picture 14" descr="Tears Emoji [Download Apple Emoji in PNG]">
              <a:extLst>
                <a:ext uri="{FF2B5EF4-FFF2-40B4-BE49-F238E27FC236}">
                  <a16:creationId xmlns:a16="http://schemas.microsoft.com/office/drawing/2014/main" id="{BF17574F-EF23-46A5-2AF0-265DF2CCC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1586" y="4142295"/>
              <a:ext cx="1564140" cy="1427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416333-7B82-14B9-0C2E-1AE2BF52E2B2}"/>
                </a:ext>
              </a:extLst>
            </p:cNvPr>
            <p:cNvSpPr txBox="1"/>
            <p:nvPr/>
          </p:nvSpPr>
          <p:spPr>
            <a:xfrm>
              <a:off x="2856347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Funny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4018C7-14A0-2AEC-2F34-A7D7654FDE46}"/>
                </a:ext>
              </a:extLst>
            </p:cNvPr>
            <p:cNvSpPr txBox="1"/>
            <p:nvPr/>
          </p:nvSpPr>
          <p:spPr>
            <a:xfrm>
              <a:off x="4838052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Sad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E08D0A-60E1-A964-EAFC-89086C956792}"/>
                </a:ext>
              </a:extLst>
            </p:cNvPr>
            <p:cNvSpPr txBox="1"/>
            <p:nvPr/>
          </p:nvSpPr>
          <p:spPr>
            <a:xfrm>
              <a:off x="6619170" y="5825379"/>
              <a:ext cx="1294615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Scared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427CE6-72CA-461C-71A5-8C919A7547B6}"/>
                </a:ext>
              </a:extLst>
            </p:cNvPr>
            <p:cNvSpPr txBox="1"/>
            <p:nvPr/>
          </p:nvSpPr>
          <p:spPr>
            <a:xfrm>
              <a:off x="8531228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Sick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C574B9-FBBA-649D-0A9E-B4DD2D23035E}"/>
                </a:ext>
              </a:extLst>
            </p:cNvPr>
            <p:cNvSpPr txBox="1"/>
            <p:nvPr/>
          </p:nvSpPr>
          <p:spPr>
            <a:xfrm>
              <a:off x="10422873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Angry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4426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700B95-351F-C04B-807D-0FEAB5459555}"/>
              </a:ext>
            </a:extLst>
          </p:cNvPr>
          <p:cNvSpPr/>
          <p:nvPr/>
        </p:nvSpPr>
        <p:spPr>
          <a:xfrm>
            <a:off x="1530877" y="338927"/>
            <a:ext cx="4002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4000" b="1" dirty="0">
                <a:solidFill>
                  <a:schemeClr val="tx1">
                    <a:lumMod val="85000"/>
                  </a:schemeClr>
                </a:solidFill>
              </a:rPr>
              <a:t>Club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ED42EA-796F-26D8-ADAE-C9F94F3FA0BA}"/>
              </a:ext>
            </a:extLst>
          </p:cNvPr>
          <p:cNvSpPr/>
          <p:nvPr/>
        </p:nvSpPr>
        <p:spPr>
          <a:xfrm>
            <a:off x="358219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The club is very busy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2545CD-4B67-911E-C320-328EE02D282B}"/>
              </a:ext>
            </a:extLst>
          </p:cNvPr>
          <p:cNvSpPr/>
          <p:nvPr/>
        </p:nvSpPr>
        <p:spPr>
          <a:xfrm>
            <a:off x="2480821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The boy from the beach keeps looking at you and smiling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AA4F83-49A5-2DD4-D9D7-AEAC2C537CB9}"/>
              </a:ext>
            </a:extLst>
          </p:cNvPr>
          <p:cNvSpPr/>
          <p:nvPr/>
        </p:nvSpPr>
        <p:spPr>
          <a:xfrm>
            <a:off x="4603423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There is a bit of fighting resolved by the security staff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21D8F9-C7FF-8D11-41D6-95BA26D9F844}"/>
              </a:ext>
            </a:extLst>
          </p:cNvPr>
          <p:cNvSpPr/>
          <p:nvPr/>
        </p:nvSpPr>
        <p:spPr>
          <a:xfrm>
            <a:off x="503356" y="0"/>
            <a:ext cx="797544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CECC26-F1F2-7910-49ED-346E467D3671}"/>
              </a:ext>
            </a:extLst>
          </p:cNvPr>
          <p:cNvSpPr/>
          <p:nvPr/>
        </p:nvSpPr>
        <p:spPr>
          <a:xfrm>
            <a:off x="6726025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You are still drinking and leaving your drink unattended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76DC9A-C43F-29CC-F52F-B45087FBDD93}"/>
              </a:ext>
            </a:extLst>
          </p:cNvPr>
          <p:cNvSpPr/>
          <p:nvPr/>
        </p:nvSpPr>
        <p:spPr>
          <a:xfrm>
            <a:off x="8848627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You have an argument with your friend and she walks off.</a:t>
            </a:r>
          </a:p>
        </p:txBody>
      </p:sp>
    </p:spTree>
    <p:extLst>
      <p:ext uri="{BB962C8B-B14F-4D97-AF65-F5344CB8AC3E}">
        <p14:creationId xmlns:p14="http://schemas.microsoft.com/office/powerpoint/2010/main" val="4250013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700B95-351F-C04B-807D-0FEAB5459555}"/>
              </a:ext>
            </a:extLst>
          </p:cNvPr>
          <p:cNvSpPr/>
          <p:nvPr/>
        </p:nvSpPr>
        <p:spPr>
          <a:xfrm>
            <a:off x="1530877" y="338927"/>
            <a:ext cx="4002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4000" b="1" dirty="0">
                <a:solidFill>
                  <a:schemeClr val="tx1">
                    <a:lumMod val="85000"/>
                  </a:schemeClr>
                </a:solidFill>
              </a:rPr>
              <a:t>Club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21D8F9-C7FF-8D11-41D6-95BA26D9F844}"/>
              </a:ext>
            </a:extLst>
          </p:cNvPr>
          <p:cNvSpPr/>
          <p:nvPr/>
        </p:nvSpPr>
        <p:spPr>
          <a:xfrm>
            <a:off x="503356" y="0"/>
            <a:ext cx="797544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C669DE-BF9A-6DC7-B4E4-B052371980A3}"/>
              </a:ext>
            </a:extLst>
          </p:cNvPr>
          <p:cNvSpPr/>
          <p:nvPr/>
        </p:nvSpPr>
        <p:spPr>
          <a:xfrm>
            <a:off x="503355" y="1970201"/>
            <a:ext cx="11157601" cy="4336331"/>
          </a:xfrm>
          <a:prstGeom prst="rect">
            <a:avLst/>
          </a:prstGeom>
          <a:solidFill>
            <a:schemeClr val="accent5">
              <a:alpha val="92738"/>
            </a:schemeClr>
          </a:solidFill>
        </p:spPr>
        <p:txBody>
          <a:bodyPr wrap="square" lIns="288000" tIns="216000" rIns="288000" bIns="216000">
            <a:noAutofit/>
          </a:bodyPr>
          <a:lstStyle/>
          <a:p>
            <a:pPr fontAlgn="base"/>
            <a:r>
              <a:rPr lang="en-GB" sz="4000" b="1" dirty="0">
                <a:solidFill>
                  <a:schemeClr val="accent3"/>
                </a:solidFill>
              </a:rPr>
              <a:t>In your groups:</a:t>
            </a:r>
            <a:br>
              <a:rPr lang="en-GB" sz="4000" b="1" dirty="0">
                <a:solidFill>
                  <a:schemeClr val="accent3"/>
                </a:solidFill>
              </a:rPr>
            </a:br>
            <a:endParaRPr lang="en-GB" sz="4000" b="1" dirty="0">
              <a:solidFill>
                <a:schemeClr val="accent3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</a:schemeClr>
                </a:solidFill>
              </a:rPr>
              <a:t>How safe do you feel?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</a:schemeClr>
                </a:solidFill>
              </a:rPr>
              <a:t>What risks are there in the club?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</a:schemeClr>
                </a:solidFill>
              </a:rPr>
              <a:t>How do you feel that you all your friends have gone?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D04987-C63C-89DC-8313-558F75491FF4}"/>
              </a:ext>
            </a:extLst>
          </p:cNvPr>
          <p:cNvGrpSpPr/>
          <p:nvPr/>
        </p:nvGrpSpPr>
        <p:grpSpPr>
          <a:xfrm>
            <a:off x="5994377" y="488236"/>
            <a:ext cx="5846667" cy="1172858"/>
            <a:chOff x="874644" y="4142295"/>
            <a:chExt cx="10798852" cy="2166280"/>
          </a:xfrm>
        </p:grpSpPr>
        <p:pic>
          <p:nvPicPr>
            <p:cNvPr id="6" name="Picture 2" descr="download slightly smiling face emoji icon">
              <a:extLst>
                <a:ext uri="{FF2B5EF4-FFF2-40B4-BE49-F238E27FC236}">
                  <a16:creationId xmlns:a16="http://schemas.microsoft.com/office/drawing/2014/main" id="{62AEF76C-5373-ECE1-FD1A-44A2B2662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44" y="4142295"/>
              <a:ext cx="1429732" cy="142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download fearful face emoji Icon">
              <a:extLst>
                <a:ext uri="{FF2B5EF4-FFF2-40B4-BE49-F238E27FC236}">
                  <a16:creationId xmlns:a16="http://schemas.microsoft.com/office/drawing/2014/main" id="{6764270A-FCCF-0023-9385-1E88AFDDE9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878" y="4142295"/>
              <a:ext cx="1429733" cy="1429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download crying face emoji Icon">
              <a:extLst>
                <a:ext uri="{FF2B5EF4-FFF2-40B4-BE49-F238E27FC236}">
                  <a16:creationId xmlns:a16="http://schemas.microsoft.com/office/drawing/2014/main" id="{B010DCDB-1679-F986-A2B8-3A9CCBFF1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936" y="4142295"/>
              <a:ext cx="1429732" cy="142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Poisoned Emoji [Download Apple Emoji in PNG]">
              <a:extLst>
                <a:ext uri="{FF2B5EF4-FFF2-40B4-BE49-F238E27FC236}">
                  <a16:creationId xmlns:a16="http://schemas.microsoft.com/office/drawing/2014/main" id="{2EDDFFD2-13B0-7C26-D3E3-AC6EFA207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6821" y="4142295"/>
              <a:ext cx="1429732" cy="142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download very angry emoji icon">
              <a:extLst>
                <a:ext uri="{FF2B5EF4-FFF2-40B4-BE49-F238E27FC236}">
                  <a16:creationId xmlns:a16="http://schemas.microsoft.com/office/drawing/2014/main" id="{9D8F6DAD-CA0C-2077-BB8F-8B60CE297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3763" y="4142295"/>
              <a:ext cx="1429733" cy="1429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41FADC-B52F-5816-9F2A-D298263E2D5E}"/>
                </a:ext>
              </a:extLst>
            </p:cNvPr>
            <p:cNvSpPr txBox="1"/>
            <p:nvPr/>
          </p:nvSpPr>
          <p:spPr>
            <a:xfrm>
              <a:off x="874644" y="5825379"/>
              <a:ext cx="1294614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Happy</a:t>
              </a:r>
            </a:p>
          </p:txBody>
        </p:sp>
        <p:pic>
          <p:nvPicPr>
            <p:cNvPr id="12" name="Picture 14" descr="Tears Emoji [Download Apple Emoji in PNG]">
              <a:extLst>
                <a:ext uri="{FF2B5EF4-FFF2-40B4-BE49-F238E27FC236}">
                  <a16:creationId xmlns:a16="http://schemas.microsoft.com/office/drawing/2014/main" id="{D5638680-5A5C-17D0-EF57-E67875E339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1586" y="4142295"/>
              <a:ext cx="1564140" cy="1427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53E188-90FB-1B0D-443C-A67799A3902D}"/>
                </a:ext>
              </a:extLst>
            </p:cNvPr>
            <p:cNvSpPr txBox="1"/>
            <p:nvPr/>
          </p:nvSpPr>
          <p:spPr>
            <a:xfrm>
              <a:off x="2856347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Funny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7D0B9E-8363-1FA3-E0FF-6EEA7B42F3AD}"/>
                </a:ext>
              </a:extLst>
            </p:cNvPr>
            <p:cNvSpPr txBox="1"/>
            <p:nvPr/>
          </p:nvSpPr>
          <p:spPr>
            <a:xfrm>
              <a:off x="4838052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Sad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6CBEB29-45FE-238D-2015-2F42C88CEFAC}"/>
                </a:ext>
              </a:extLst>
            </p:cNvPr>
            <p:cNvSpPr txBox="1"/>
            <p:nvPr/>
          </p:nvSpPr>
          <p:spPr>
            <a:xfrm>
              <a:off x="6619170" y="5825379"/>
              <a:ext cx="1294615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Scared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F4BCEA-A9C6-EE41-8D0B-B3ED1C451FAE}"/>
                </a:ext>
              </a:extLst>
            </p:cNvPr>
            <p:cNvSpPr txBox="1"/>
            <p:nvPr/>
          </p:nvSpPr>
          <p:spPr>
            <a:xfrm>
              <a:off x="8531228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Sick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7A86A0-3B37-CA09-3712-5652C70878D6}"/>
                </a:ext>
              </a:extLst>
            </p:cNvPr>
            <p:cNvSpPr txBox="1"/>
            <p:nvPr/>
          </p:nvSpPr>
          <p:spPr>
            <a:xfrm>
              <a:off x="10422873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Angry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3463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700B95-351F-C04B-807D-0FEAB5459555}"/>
              </a:ext>
            </a:extLst>
          </p:cNvPr>
          <p:cNvSpPr/>
          <p:nvPr/>
        </p:nvSpPr>
        <p:spPr>
          <a:xfrm>
            <a:off x="1530877" y="338927"/>
            <a:ext cx="4002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4000" b="1" dirty="0">
                <a:solidFill>
                  <a:schemeClr val="tx1">
                    <a:lumMod val="85000"/>
                  </a:schemeClr>
                </a:solidFill>
              </a:rPr>
              <a:t>Closing time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ED42EA-796F-26D8-ADAE-C9F94F3FA0BA}"/>
              </a:ext>
            </a:extLst>
          </p:cNvPr>
          <p:cNvSpPr/>
          <p:nvPr/>
        </p:nvSpPr>
        <p:spPr>
          <a:xfrm>
            <a:off x="358219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There are no taxis. There are some boys in a group nearby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2545CD-4B67-911E-C320-328EE02D282B}"/>
              </a:ext>
            </a:extLst>
          </p:cNvPr>
          <p:cNvSpPr/>
          <p:nvPr/>
        </p:nvSpPr>
        <p:spPr>
          <a:xfrm>
            <a:off x="2480821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Your friend is nearby still upset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AA4F83-49A5-2DD4-D9D7-AEAC2C537CB9}"/>
              </a:ext>
            </a:extLst>
          </p:cNvPr>
          <p:cNvSpPr/>
          <p:nvPr/>
        </p:nvSpPr>
        <p:spPr>
          <a:xfrm>
            <a:off x="4603423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The boy from the beach is waiting across the road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21D8F9-C7FF-8D11-41D6-95BA26D9F844}"/>
              </a:ext>
            </a:extLst>
          </p:cNvPr>
          <p:cNvSpPr/>
          <p:nvPr/>
        </p:nvSpPr>
        <p:spPr>
          <a:xfrm>
            <a:off x="503356" y="0"/>
            <a:ext cx="797544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CECC26-F1F2-7910-49ED-346E467D3671}"/>
              </a:ext>
            </a:extLst>
          </p:cNvPr>
          <p:cNvSpPr/>
          <p:nvPr/>
        </p:nvSpPr>
        <p:spPr>
          <a:xfrm>
            <a:off x="6726025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Your home is just over a mile away. You could walk 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76DC9A-C43F-29CC-F52F-B45087FBDD93}"/>
              </a:ext>
            </a:extLst>
          </p:cNvPr>
          <p:cNvSpPr/>
          <p:nvPr/>
        </p:nvSpPr>
        <p:spPr>
          <a:xfrm>
            <a:off x="8848627" y="5160917"/>
            <a:ext cx="1960775" cy="138574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What will you do?</a:t>
            </a:r>
          </a:p>
        </p:txBody>
      </p:sp>
    </p:spTree>
    <p:extLst>
      <p:ext uri="{BB962C8B-B14F-4D97-AF65-F5344CB8AC3E}">
        <p14:creationId xmlns:p14="http://schemas.microsoft.com/office/powerpoint/2010/main" val="3581469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700B95-351F-C04B-807D-0FEAB5459555}"/>
              </a:ext>
            </a:extLst>
          </p:cNvPr>
          <p:cNvSpPr/>
          <p:nvPr/>
        </p:nvSpPr>
        <p:spPr>
          <a:xfrm>
            <a:off x="1530877" y="338927"/>
            <a:ext cx="4002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4000" b="1" dirty="0">
                <a:solidFill>
                  <a:schemeClr val="tx1">
                    <a:lumMod val="85000"/>
                  </a:schemeClr>
                </a:solidFill>
              </a:rPr>
              <a:t>Closing time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21D8F9-C7FF-8D11-41D6-95BA26D9F844}"/>
              </a:ext>
            </a:extLst>
          </p:cNvPr>
          <p:cNvSpPr/>
          <p:nvPr/>
        </p:nvSpPr>
        <p:spPr>
          <a:xfrm>
            <a:off x="503356" y="0"/>
            <a:ext cx="797544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C669DE-BF9A-6DC7-B4E4-B052371980A3}"/>
              </a:ext>
            </a:extLst>
          </p:cNvPr>
          <p:cNvSpPr/>
          <p:nvPr/>
        </p:nvSpPr>
        <p:spPr>
          <a:xfrm>
            <a:off x="503355" y="1970201"/>
            <a:ext cx="11157601" cy="4336331"/>
          </a:xfrm>
          <a:prstGeom prst="rect">
            <a:avLst/>
          </a:prstGeom>
          <a:solidFill>
            <a:schemeClr val="accent5">
              <a:alpha val="92738"/>
            </a:schemeClr>
          </a:solidFill>
        </p:spPr>
        <p:txBody>
          <a:bodyPr wrap="square" lIns="288000" tIns="216000" rIns="288000" bIns="216000">
            <a:noAutofit/>
          </a:bodyPr>
          <a:lstStyle/>
          <a:p>
            <a:pPr fontAlgn="base"/>
            <a:r>
              <a:rPr lang="en-GB" sz="4000" b="1" dirty="0">
                <a:solidFill>
                  <a:schemeClr val="accent3"/>
                </a:solidFill>
              </a:rPr>
              <a:t>In your groups:</a:t>
            </a:r>
            <a:br>
              <a:rPr lang="en-GB" sz="4000" b="1" dirty="0">
                <a:solidFill>
                  <a:schemeClr val="accent3"/>
                </a:solidFill>
              </a:rPr>
            </a:br>
            <a:endParaRPr lang="en-GB" sz="4000" b="1" dirty="0">
              <a:solidFill>
                <a:schemeClr val="accent3"/>
              </a:solidFill>
            </a:endParaRPr>
          </a:p>
          <a:p>
            <a:pPr fontAlgn="base"/>
            <a:r>
              <a:rPr lang="en-GB" sz="2800" b="1" dirty="0">
                <a:solidFill>
                  <a:schemeClr val="tx1">
                    <a:lumMod val="85000"/>
                  </a:schemeClr>
                </a:solidFill>
              </a:rPr>
              <a:t>Do you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</a:schemeClr>
                </a:solidFill>
              </a:rPr>
              <a:t>Make up with your friend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</a:schemeClr>
                </a:solidFill>
              </a:rPr>
              <a:t>Go talk to the boy and head back to his place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</a:schemeClr>
                </a:solidFill>
              </a:rPr>
              <a:t>Walk home</a:t>
            </a:r>
          </a:p>
          <a:p>
            <a:pPr fontAlgn="base"/>
            <a:endParaRPr lang="en-GB" sz="2800" b="1" dirty="0">
              <a:solidFill>
                <a:schemeClr val="tx1">
                  <a:lumMod val="8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864EB3-007F-AB45-5B7C-99B8FB7D54B5}"/>
              </a:ext>
            </a:extLst>
          </p:cNvPr>
          <p:cNvGrpSpPr/>
          <p:nvPr/>
        </p:nvGrpSpPr>
        <p:grpSpPr>
          <a:xfrm>
            <a:off x="5994377" y="488236"/>
            <a:ext cx="5846667" cy="1172858"/>
            <a:chOff x="874644" y="4142295"/>
            <a:chExt cx="10798852" cy="2166280"/>
          </a:xfrm>
        </p:grpSpPr>
        <p:pic>
          <p:nvPicPr>
            <p:cNvPr id="6" name="Picture 2" descr="download slightly smiling face emoji icon">
              <a:extLst>
                <a:ext uri="{FF2B5EF4-FFF2-40B4-BE49-F238E27FC236}">
                  <a16:creationId xmlns:a16="http://schemas.microsoft.com/office/drawing/2014/main" id="{6BD9939A-3642-AAF8-C39D-4D9273756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44" y="4142295"/>
              <a:ext cx="1429732" cy="142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download fearful face emoji Icon">
              <a:extLst>
                <a:ext uri="{FF2B5EF4-FFF2-40B4-BE49-F238E27FC236}">
                  <a16:creationId xmlns:a16="http://schemas.microsoft.com/office/drawing/2014/main" id="{D2EE99C8-E4D7-FCEB-5DAC-26407D744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878" y="4142295"/>
              <a:ext cx="1429733" cy="1429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download crying face emoji Icon">
              <a:extLst>
                <a:ext uri="{FF2B5EF4-FFF2-40B4-BE49-F238E27FC236}">
                  <a16:creationId xmlns:a16="http://schemas.microsoft.com/office/drawing/2014/main" id="{B88F288C-A996-A5FE-7387-357D6F1FB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936" y="4142295"/>
              <a:ext cx="1429732" cy="142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Poisoned Emoji [Download Apple Emoji in PNG]">
              <a:extLst>
                <a:ext uri="{FF2B5EF4-FFF2-40B4-BE49-F238E27FC236}">
                  <a16:creationId xmlns:a16="http://schemas.microsoft.com/office/drawing/2014/main" id="{98564664-E5D6-02AA-926C-C0C338A33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6821" y="4142295"/>
              <a:ext cx="1429732" cy="142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download very angry emoji icon">
              <a:extLst>
                <a:ext uri="{FF2B5EF4-FFF2-40B4-BE49-F238E27FC236}">
                  <a16:creationId xmlns:a16="http://schemas.microsoft.com/office/drawing/2014/main" id="{F5915E61-C592-A34A-2B0F-43EBF6AAB1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3763" y="4142295"/>
              <a:ext cx="1429733" cy="1429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48D5D8-74FA-EF1E-0161-8294093D8174}"/>
                </a:ext>
              </a:extLst>
            </p:cNvPr>
            <p:cNvSpPr txBox="1"/>
            <p:nvPr/>
          </p:nvSpPr>
          <p:spPr>
            <a:xfrm>
              <a:off x="874644" y="5825379"/>
              <a:ext cx="1294614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Happy</a:t>
              </a:r>
            </a:p>
          </p:txBody>
        </p:sp>
        <p:pic>
          <p:nvPicPr>
            <p:cNvPr id="12" name="Picture 14" descr="Tears Emoji [Download Apple Emoji in PNG]">
              <a:extLst>
                <a:ext uri="{FF2B5EF4-FFF2-40B4-BE49-F238E27FC236}">
                  <a16:creationId xmlns:a16="http://schemas.microsoft.com/office/drawing/2014/main" id="{0B7EA66F-79AF-01AF-E1BE-24520F877D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1586" y="4142295"/>
              <a:ext cx="1564140" cy="1427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CF5ED2-6D46-DAF0-4882-11E2B1F3A6EB}"/>
                </a:ext>
              </a:extLst>
            </p:cNvPr>
            <p:cNvSpPr txBox="1"/>
            <p:nvPr/>
          </p:nvSpPr>
          <p:spPr>
            <a:xfrm>
              <a:off x="2856347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Funny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893184-6255-3954-AA62-E025230F57D8}"/>
                </a:ext>
              </a:extLst>
            </p:cNvPr>
            <p:cNvSpPr txBox="1"/>
            <p:nvPr/>
          </p:nvSpPr>
          <p:spPr>
            <a:xfrm>
              <a:off x="4838052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Sad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E971D9-3F27-54D9-81F3-6DDC7BBF5C44}"/>
                </a:ext>
              </a:extLst>
            </p:cNvPr>
            <p:cNvSpPr txBox="1"/>
            <p:nvPr/>
          </p:nvSpPr>
          <p:spPr>
            <a:xfrm>
              <a:off x="6619170" y="5825379"/>
              <a:ext cx="1294615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Scared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BB6838C-E492-0977-C80D-510813F0DC7E}"/>
                </a:ext>
              </a:extLst>
            </p:cNvPr>
            <p:cNvSpPr txBox="1"/>
            <p:nvPr/>
          </p:nvSpPr>
          <p:spPr>
            <a:xfrm>
              <a:off x="8531228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Sick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6A9ECB-AF58-520A-4407-8904929680BB}"/>
                </a:ext>
              </a:extLst>
            </p:cNvPr>
            <p:cNvSpPr txBox="1"/>
            <p:nvPr/>
          </p:nvSpPr>
          <p:spPr>
            <a:xfrm>
              <a:off x="10422873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Angry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8418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700B95-351F-C04B-807D-0FEAB5459555}"/>
              </a:ext>
            </a:extLst>
          </p:cNvPr>
          <p:cNvSpPr/>
          <p:nvPr/>
        </p:nvSpPr>
        <p:spPr>
          <a:xfrm>
            <a:off x="1530877" y="338927"/>
            <a:ext cx="4002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4000" b="1" dirty="0">
                <a:solidFill>
                  <a:schemeClr val="tx1">
                    <a:lumMod val="85000"/>
                  </a:schemeClr>
                </a:solidFill>
              </a:rPr>
              <a:t>Closing time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21D8F9-C7FF-8D11-41D6-95BA26D9F844}"/>
              </a:ext>
            </a:extLst>
          </p:cNvPr>
          <p:cNvSpPr/>
          <p:nvPr/>
        </p:nvSpPr>
        <p:spPr>
          <a:xfrm>
            <a:off x="503356" y="0"/>
            <a:ext cx="797544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C669DE-BF9A-6DC7-B4E4-B052371980A3}"/>
              </a:ext>
            </a:extLst>
          </p:cNvPr>
          <p:cNvSpPr/>
          <p:nvPr/>
        </p:nvSpPr>
        <p:spPr>
          <a:xfrm>
            <a:off x="503356" y="1970201"/>
            <a:ext cx="3653866" cy="4887799"/>
          </a:xfrm>
          <a:prstGeom prst="rect">
            <a:avLst/>
          </a:prstGeom>
          <a:solidFill>
            <a:schemeClr val="accent5">
              <a:alpha val="92738"/>
            </a:schemeClr>
          </a:solidFill>
        </p:spPr>
        <p:txBody>
          <a:bodyPr wrap="square" lIns="288000" tIns="216000" rIns="288000" bIns="216000">
            <a:noAutofit/>
          </a:bodyPr>
          <a:lstStyle/>
          <a:p>
            <a:pPr fontAlgn="base"/>
            <a:r>
              <a:rPr lang="en-GB" sz="4000" b="1" dirty="0">
                <a:solidFill>
                  <a:schemeClr val="accent3"/>
                </a:solidFill>
              </a:rPr>
              <a:t>Friend</a:t>
            </a:r>
            <a:br>
              <a:rPr lang="en-GB" sz="4000" b="1" dirty="0">
                <a:solidFill>
                  <a:schemeClr val="accent3"/>
                </a:solidFill>
              </a:rPr>
            </a:br>
            <a:endParaRPr lang="en-GB" sz="2000" b="1" dirty="0">
              <a:solidFill>
                <a:schemeClr val="accent3"/>
              </a:solidFill>
            </a:endParaRPr>
          </a:p>
          <a:p>
            <a:pPr fontAlgn="base"/>
            <a:r>
              <a:rPr lang="en-GB" sz="2000" b="1" dirty="0">
                <a:solidFill>
                  <a:schemeClr val="tx1">
                    <a:lumMod val="85000"/>
                  </a:schemeClr>
                </a:solidFill>
              </a:rPr>
              <a:t>Making up with your friend may be difficult, but it puts you in a safer position.</a:t>
            </a:r>
          </a:p>
          <a:p>
            <a:pPr fontAlgn="base"/>
            <a:endParaRPr lang="en-GB" sz="2000" b="1" dirty="0">
              <a:solidFill>
                <a:schemeClr val="tx1">
                  <a:lumMod val="85000"/>
                </a:schemeClr>
              </a:solidFill>
            </a:endParaRPr>
          </a:p>
          <a:p>
            <a:pPr fontAlgn="base"/>
            <a:r>
              <a:rPr lang="en-GB" sz="2000" b="1" dirty="0">
                <a:solidFill>
                  <a:schemeClr val="tx1">
                    <a:lumMod val="85000"/>
                  </a:schemeClr>
                </a:solidFill>
              </a:rPr>
              <a:t>You can get home together.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B9F2C4-0705-B17A-1529-07E101EAD4B4}"/>
              </a:ext>
            </a:extLst>
          </p:cNvPr>
          <p:cNvSpPr/>
          <p:nvPr/>
        </p:nvSpPr>
        <p:spPr>
          <a:xfrm>
            <a:off x="4269067" y="1970201"/>
            <a:ext cx="3653866" cy="4887799"/>
          </a:xfrm>
          <a:prstGeom prst="rect">
            <a:avLst/>
          </a:prstGeom>
          <a:solidFill>
            <a:schemeClr val="accent5">
              <a:alpha val="92738"/>
            </a:schemeClr>
          </a:solidFill>
        </p:spPr>
        <p:txBody>
          <a:bodyPr wrap="square" lIns="288000" tIns="216000" rIns="288000" bIns="216000">
            <a:noAutofit/>
          </a:bodyPr>
          <a:lstStyle/>
          <a:p>
            <a:pPr fontAlgn="base"/>
            <a:r>
              <a:rPr lang="en-GB" sz="4000" b="1" dirty="0">
                <a:solidFill>
                  <a:schemeClr val="accent3"/>
                </a:solidFill>
              </a:rPr>
              <a:t>Boy</a:t>
            </a:r>
            <a:br>
              <a:rPr lang="en-GB" sz="4000" b="1" dirty="0">
                <a:solidFill>
                  <a:schemeClr val="accent3"/>
                </a:solidFill>
              </a:rPr>
            </a:br>
            <a:endParaRPr lang="en-GB" sz="2000" b="1" dirty="0">
              <a:solidFill>
                <a:schemeClr val="accent3"/>
              </a:solidFill>
            </a:endParaRPr>
          </a:p>
          <a:p>
            <a:pPr fontAlgn="base"/>
            <a:r>
              <a:rPr lang="en-GB" sz="2000" b="1" dirty="0"/>
              <a:t>The boy has in the past been a suspect for drink spiking.</a:t>
            </a:r>
          </a:p>
          <a:p>
            <a:pPr fontAlgn="base"/>
            <a:endParaRPr lang="en-GB" sz="2000" b="1" dirty="0"/>
          </a:p>
          <a:p>
            <a:pPr fontAlgn="base"/>
            <a:r>
              <a:rPr lang="en-GB" sz="2000" b="1" dirty="0"/>
              <a:t>How do you know that you will be safe in the company of someone you don’t know?</a:t>
            </a:r>
            <a:endParaRPr lang="en-GB" sz="28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A4A2E5-FDB2-5D43-9808-F14F47F38409}"/>
              </a:ext>
            </a:extLst>
          </p:cNvPr>
          <p:cNvSpPr/>
          <p:nvPr/>
        </p:nvSpPr>
        <p:spPr>
          <a:xfrm>
            <a:off x="8067074" y="1970200"/>
            <a:ext cx="3653866" cy="4887799"/>
          </a:xfrm>
          <a:prstGeom prst="rect">
            <a:avLst/>
          </a:prstGeom>
          <a:solidFill>
            <a:schemeClr val="accent5">
              <a:alpha val="92738"/>
            </a:schemeClr>
          </a:solidFill>
        </p:spPr>
        <p:txBody>
          <a:bodyPr wrap="square" lIns="288000" tIns="216000" rIns="288000" bIns="216000">
            <a:noAutofit/>
          </a:bodyPr>
          <a:lstStyle/>
          <a:p>
            <a:pPr fontAlgn="base"/>
            <a:r>
              <a:rPr lang="en-GB" sz="4000" b="1" dirty="0">
                <a:solidFill>
                  <a:schemeClr val="accent3"/>
                </a:solidFill>
              </a:rPr>
              <a:t>Walk</a:t>
            </a:r>
            <a:br>
              <a:rPr lang="en-GB" sz="4000" b="1" dirty="0">
                <a:solidFill>
                  <a:schemeClr val="accent3"/>
                </a:solidFill>
              </a:rPr>
            </a:br>
            <a:endParaRPr lang="en-GB" sz="2000" b="1" dirty="0">
              <a:solidFill>
                <a:schemeClr val="accent3"/>
              </a:solidFill>
            </a:endParaRPr>
          </a:p>
          <a:p>
            <a:pPr fontAlgn="base"/>
            <a:r>
              <a:rPr lang="en-GB" sz="2000" b="1" dirty="0"/>
              <a:t>Walking home alone is not a good option. You are drunk and unaware of what is going on around you in the same way as if you are sober.</a:t>
            </a:r>
          </a:p>
          <a:p>
            <a:pPr fontAlgn="base"/>
            <a:endParaRPr lang="en-GB" sz="2000" b="1" dirty="0"/>
          </a:p>
          <a:p>
            <a:pPr fontAlgn="base"/>
            <a:r>
              <a:rPr lang="en-GB" sz="2000" b="1" dirty="0"/>
              <a:t>The boy follows you…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64993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C2E592-68A2-7540-94FF-152F99D848BE}"/>
              </a:ext>
            </a:extLst>
          </p:cNvPr>
          <p:cNvSpPr/>
          <p:nvPr/>
        </p:nvSpPr>
        <p:spPr>
          <a:xfrm>
            <a:off x="874644" y="1679361"/>
            <a:ext cx="10778094" cy="288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How do you decide when a situation is safe</a:t>
            </a:r>
          </a:p>
          <a:p>
            <a:pPr marL="342900" indent="-342900" fontAlgn="base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How much does alcohol affect your decision making?</a:t>
            </a:r>
          </a:p>
          <a:p>
            <a:pPr marL="342900" indent="-342900" fontAlgn="base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What do you need for a night out?</a:t>
            </a:r>
          </a:p>
          <a:p>
            <a:pPr marL="342900" indent="-342900" fontAlgn="base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How do you know if someone is going to cause you harm?</a:t>
            </a:r>
          </a:p>
          <a:p>
            <a:pPr marL="342900" indent="-342900" fontAlgn="base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What role do boys have in making a night out safe?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08C4A4-3586-EF43-AB35-23119DF0761F}"/>
              </a:ext>
            </a:extLst>
          </p:cNvPr>
          <p:cNvSpPr/>
          <p:nvPr/>
        </p:nvSpPr>
        <p:spPr>
          <a:xfrm>
            <a:off x="874644" y="610741"/>
            <a:ext cx="111119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4000" b="1" dirty="0">
                <a:solidFill>
                  <a:schemeClr val="tx1">
                    <a:lumMod val="85000"/>
                  </a:schemeClr>
                </a:solidFill>
              </a:rPr>
              <a:t>A great night out?</a:t>
            </a:r>
          </a:p>
        </p:txBody>
      </p:sp>
    </p:spTree>
    <p:extLst>
      <p:ext uri="{BB962C8B-B14F-4D97-AF65-F5344CB8AC3E}">
        <p14:creationId xmlns:p14="http://schemas.microsoft.com/office/powerpoint/2010/main" val="3582601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9755" y="2036980"/>
            <a:ext cx="8825657" cy="1915647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chemeClr val="tx1">
                    <a:lumMod val="85000"/>
                  </a:scheme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93263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5C80A2-2EBA-7348-85E8-BBE1E0C23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8"/>
          <a:stretch/>
        </p:blipFill>
        <p:spPr>
          <a:xfrm>
            <a:off x="0" y="1067"/>
            <a:ext cx="12192000" cy="68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GB" sz="4800" b="1" dirty="0">
                <a:solidFill>
                  <a:schemeClr val="tx1">
                    <a:lumMod val="85000"/>
                  </a:schemeClr>
                </a:solidFill>
              </a:rPr>
              <a:t>In this session…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2292" y="3719118"/>
            <a:ext cx="10382801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b="1" dirty="0"/>
              <a:t>Violence against women and girls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b="1" dirty="0"/>
              <a:t>Alcohol and drink spiking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b="1" dirty="0"/>
              <a:t>Personal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b="1" dirty="0"/>
              <a:t>Peer support</a:t>
            </a:r>
          </a:p>
        </p:txBody>
      </p:sp>
    </p:spTree>
    <p:extLst>
      <p:ext uri="{BB962C8B-B14F-4D97-AF65-F5344CB8AC3E}">
        <p14:creationId xmlns:p14="http://schemas.microsoft.com/office/powerpoint/2010/main" val="2624378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C2E592-68A2-7540-94FF-152F99D848BE}"/>
              </a:ext>
            </a:extLst>
          </p:cNvPr>
          <p:cNvSpPr/>
          <p:nvPr/>
        </p:nvSpPr>
        <p:spPr>
          <a:xfrm>
            <a:off x="874644" y="1679361"/>
            <a:ext cx="10778094" cy="1975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In just a few years, you will legally allowed to drink alcohol in public.</a:t>
            </a:r>
          </a:p>
          <a:p>
            <a:pPr marL="342900" indent="-342900" fontAlgn="base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In groups, you will decide how safe you feel during each part of the scenario. Each of you will react differently and have different opinions on what feels safe.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08C4A4-3586-EF43-AB35-23119DF0761F}"/>
              </a:ext>
            </a:extLst>
          </p:cNvPr>
          <p:cNvSpPr/>
          <p:nvPr/>
        </p:nvSpPr>
        <p:spPr>
          <a:xfrm>
            <a:off x="874644" y="610741"/>
            <a:ext cx="111119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4000" b="1" dirty="0">
                <a:solidFill>
                  <a:schemeClr val="tx1">
                    <a:lumMod val="85000"/>
                  </a:schemeClr>
                </a:solidFill>
              </a:rPr>
              <a:t>A great night out?</a:t>
            </a:r>
          </a:p>
        </p:txBody>
      </p:sp>
      <p:pic>
        <p:nvPicPr>
          <p:cNvPr id="1026" name="Picture 2" descr="download slightly smiling face emoji icon">
            <a:extLst>
              <a:ext uri="{FF2B5EF4-FFF2-40B4-BE49-F238E27FC236}">
                <a16:creationId xmlns:a16="http://schemas.microsoft.com/office/drawing/2014/main" id="{8971EA76-0080-1898-47DB-0E94B310F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644" y="4142295"/>
            <a:ext cx="1429732" cy="142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wnload fearful face emoji Icon">
            <a:extLst>
              <a:ext uri="{FF2B5EF4-FFF2-40B4-BE49-F238E27FC236}">
                <a16:creationId xmlns:a16="http://schemas.microsoft.com/office/drawing/2014/main" id="{FFBD338C-A313-8D70-F1C2-164CEFC5E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878" y="4142295"/>
            <a:ext cx="1429733" cy="142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ownload crying face emoji Icon">
            <a:extLst>
              <a:ext uri="{FF2B5EF4-FFF2-40B4-BE49-F238E27FC236}">
                <a16:creationId xmlns:a16="http://schemas.microsoft.com/office/drawing/2014/main" id="{7FB13682-36EE-4ADF-5140-78D9AA20C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2936" y="4142295"/>
            <a:ext cx="1429732" cy="142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isoned Emoji [Download Apple Emoji in PNG]">
            <a:extLst>
              <a:ext uri="{FF2B5EF4-FFF2-40B4-BE49-F238E27FC236}">
                <a16:creationId xmlns:a16="http://schemas.microsoft.com/office/drawing/2014/main" id="{9355F7C0-B481-E351-9902-9768B03BC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6821" y="4142295"/>
            <a:ext cx="1429732" cy="142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ownload very angry emoji icon">
            <a:extLst>
              <a:ext uri="{FF2B5EF4-FFF2-40B4-BE49-F238E27FC236}">
                <a16:creationId xmlns:a16="http://schemas.microsoft.com/office/drawing/2014/main" id="{1AB461A5-B01A-BB9A-115C-218C22023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3763" y="4142295"/>
            <a:ext cx="1429733" cy="142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B5ED3D-9D7F-E479-BE10-50FDFFB6AB48}"/>
              </a:ext>
            </a:extLst>
          </p:cNvPr>
          <p:cNvSpPr txBox="1"/>
          <p:nvPr/>
        </p:nvSpPr>
        <p:spPr>
          <a:xfrm>
            <a:off x="1009761" y="5825379"/>
            <a:ext cx="115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Happy</a:t>
            </a:r>
          </a:p>
        </p:txBody>
      </p:sp>
      <p:pic>
        <p:nvPicPr>
          <p:cNvPr id="1038" name="Picture 14" descr="Tears Emoji [Download Apple Emoji in PNG]">
            <a:extLst>
              <a:ext uri="{FF2B5EF4-FFF2-40B4-BE49-F238E27FC236}">
                <a16:creationId xmlns:a16="http://schemas.microsoft.com/office/drawing/2014/main" id="{D8D3ED3A-F2EF-B017-69F9-3ED149FE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1586" y="4142295"/>
            <a:ext cx="1564140" cy="142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83B288-DE04-63EF-EC71-A1D745DFBBBB}"/>
              </a:ext>
            </a:extLst>
          </p:cNvPr>
          <p:cNvSpPr txBox="1"/>
          <p:nvPr/>
        </p:nvSpPr>
        <p:spPr>
          <a:xfrm>
            <a:off x="2856348" y="5825379"/>
            <a:ext cx="115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Funny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7D795E-A2E6-B425-6138-B9778E87495E}"/>
              </a:ext>
            </a:extLst>
          </p:cNvPr>
          <p:cNvSpPr txBox="1"/>
          <p:nvPr/>
        </p:nvSpPr>
        <p:spPr>
          <a:xfrm>
            <a:off x="4838053" y="5825379"/>
            <a:ext cx="115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F32C04-1DE6-6CA8-60E8-55A71F4F6670}"/>
              </a:ext>
            </a:extLst>
          </p:cNvPr>
          <p:cNvSpPr txBox="1"/>
          <p:nvPr/>
        </p:nvSpPr>
        <p:spPr>
          <a:xfrm>
            <a:off x="6684640" y="5825379"/>
            <a:ext cx="115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Scared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D6D7BA-9C28-CD32-9999-1237AC17ADF2}"/>
              </a:ext>
            </a:extLst>
          </p:cNvPr>
          <p:cNvSpPr txBox="1"/>
          <p:nvPr/>
        </p:nvSpPr>
        <p:spPr>
          <a:xfrm>
            <a:off x="8531227" y="5825379"/>
            <a:ext cx="115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B57140-A954-6B36-7620-558DDF9AD62B}"/>
              </a:ext>
            </a:extLst>
          </p:cNvPr>
          <p:cNvSpPr txBox="1"/>
          <p:nvPr/>
        </p:nvSpPr>
        <p:spPr>
          <a:xfrm>
            <a:off x="10422872" y="5825379"/>
            <a:ext cx="115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Angry</a:t>
            </a:r>
          </a:p>
        </p:txBody>
      </p:sp>
    </p:spTree>
    <p:extLst>
      <p:ext uri="{BB962C8B-B14F-4D97-AF65-F5344CB8AC3E}">
        <p14:creationId xmlns:p14="http://schemas.microsoft.com/office/powerpoint/2010/main" val="3056006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A309CA-6824-D8A4-F744-C904C7BAF387}"/>
              </a:ext>
            </a:extLst>
          </p:cNvPr>
          <p:cNvSpPr/>
          <p:nvPr/>
        </p:nvSpPr>
        <p:spPr>
          <a:xfrm>
            <a:off x="1080053" y="2298139"/>
            <a:ext cx="111119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10000" b="1" dirty="0">
                <a:solidFill>
                  <a:schemeClr val="tx1">
                    <a:lumMod val="85000"/>
                  </a:schemeClr>
                </a:solidFill>
              </a:rPr>
              <a:t>OK, let’s start…</a:t>
            </a:r>
          </a:p>
        </p:txBody>
      </p:sp>
    </p:spTree>
    <p:extLst>
      <p:ext uri="{BB962C8B-B14F-4D97-AF65-F5344CB8AC3E}">
        <p14:creationId xmlns:p14="http://schemas.microsoft.com/office/powerpoint/2010/main" val="4147175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700B95-351F-C04B-807D-0FEAB5459555}"/>
              </a:ext>
            </a:extLst>
          </p:cNvPr>
          <p:cNvSpPr/>
          <p:nvPr/>
        </p:nvSpPr>
        <p:spPr>
          <a:xfrm>
            <a:off x="1530877" y="338927"/>
            <a:ext cx="3259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4000" b="1" dirty="0">
                <a:solidFill>
                  <a:schemeClr val="tx1">
                    <a:lumMod val="85000"/>
                  </a:schemeClr>
                </a:solidFill>
              </a:rPr>
              <a:t>Pre-drinks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ED42EA-796F-26D8-ADAE-C9F94F3FA0BA}"/>
              </a:ext>
            </a:extLst>
          </p:cNvPr>
          <p:cNvSpPr/>
          <p:nvPr/>
        </p:nvSpPr>
        <p:spPr>
          <a:xfrm>
            <a:off x="358219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Friend’s house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2545CD-4B67-911E-C320-328EE02D282B}"/>
              </a:ext>
            </a:extLst>
          </p:cNvPr>
          <p:cNvSpPr/>
          <p:nvPr/>
        </p:nvSpPr>
        <p:spPr>
          <a:xfrm>
            <a:off x="2480821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Taken alcohol from parent’s cupboard without permission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AA4F83-49A5-2DD4-D9D7-AEAC2C537CB9}"/>
              </a:ext>
            </a:extLst>
          </p:cNvPr>
          <p:cNvSpPr/>
          <p:nvPr/>
        </p:nvSpPr>
        <p:spPr>
          <a:xfrm>
            <a:off x="4603423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4 of your best friends (all girls)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21D8F9-C7FF-8D11-41D6-95BA26D9F844}"/>
              </a:ext>
            </a:extLst>
          </p:cNvPr>
          <p:cNvSpPr/>
          <p:nvPr/>
        </p:nvSpPr>
        <p:spPr>
          <a:xfrm>
            <a:off x="503356" y="0"/>
            <a:ext cx="797544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03406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700B95-351F-C04B-807D-0FEAB5459555}"/>
              </a:ext>
            </a:extLst>
          </p:cNvPr>
          <p:cNvSpPr/>
          <p:nvPr/>
        </p:nvSpPr>
        <p:spPr>
          <a:xfrm>
            <a:off x="1530877" y="338927"/>
            <a:ext cx="3259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4000" b="1" dirty="0">
                <a:solidFill>
                  <a:schemeClr val="tx1">
                    <a:lumMod val="85000"/>
                  </a:schemeClr>
                </a:solidFill>
              </a:rPr>
              <a:t>Pre-drinks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21D8F9-C7FF-8D11-41D6-95BA26D9F844}"/>
              </a:ext>
            </a:extLst>
          </p:cNvPr>
          <p:cNvSpPr/>
          <p:nvPr/>
        </p:nvSpPr>
        <p:spPr>
          <a:xfrm>
            <a:off x="503356" y="0"/>
            <a:ext cx="797544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5734A-BF3B-FAE3-FC48-017F0C27BDDA}"/>
              </a:ext>
            </a:extLst>
          </p:cNvPr>
          <p:cNvSpPr/>
          <p:nvPr/>
        </p:nvSpPr>
        <p:spPr>
          <a:xfrm>
            <a:off x="503355" y="1970201"/>
            <a:ext cx="11157601" cy="4336331"/>
          </a:xfrm>
          <a:prstGeom prst="rect">
            <a:avLst/>
          </a:prstGeom>
          <a:solidFill>
            <a:schemeClr val="accent5">
              <a:alpha val="92738"/>
            </a:schemeClr>
          </a:solidFill>
        </p:spPr>
        <p:txBody>
          <a:bodyPr wrap="square" lIns="288000" tIns="216000" rIns="288000" bIns="216000">
            <a:noAutofit/>
          </a:bodyPr>
          <a:lstStyle/>
          <a:p>
            <a:pPr fontAlgn="base"/>
            <a:r>
              <a:rPr lang="en-GB" sz="4000" b="1" dirty="0">
                <a:solidFill>
                  <a:schemeClr val="accent3"/>
                </a:solidFill>
              </a:rPr>
              <a:t>In your groups:</a:t>
            </a:r>
            <a:br>
              <a:rPr lang="en-GB" sz="4000" b="1" dirty="0">
                <a:solidFill>
                  <a:schemeClr val="accent3"/>
                </a:solidFill>
              </a:rPr>
            </a:br>
            <a:endParaRPr lang="en-GB" sz="4000" b="1" dirty="0">
              <a:solidFill>
                <a:schemeClr val="accent3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chemeClr val="tx1">
                    <a:lumMod val="85000"/>
                  </a:schemeClr>
                </a:solidFill>
              </a:rPr>
              <a:t>How comfortable do you feel?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chemeClr val="tx1">
                    <a:lumMod val="85000"/>
                  </a:schemeClr>
                </a:solidFill>
              </a:rPr>
              <a:t>How do you see this evening going?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chemeClr val="tx1">
                    <a:lumMod val="85000"/>
                  </a:schemeClr>
                </a:solidFill>
              </a:rPr>
              <a:t>Is there anything you need for your night out?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801EA6-C387-794F-A677-FB926A9A0CAA}"/>
              </a:ext>
            </a:extLst>
          </p:cNvPr>
          <p:cNvGrpSpPr/>
          <p:nvPr/>
        </p:nvGrpSpPr>
        <p:grpSpPr>
          <a:xfrm>
            <a:off x="5841976" y="335836"/>
            <a:ext cx="5846668" cy="1172858"/>
            <a:chOff x="874642" y="4142295"/>
            <a:chExt cx="10798854" cy="2166280"/>
          </a:xfrm>
        </p:grpSpPr>
        <p:pic>
          <p:nvPicPr>
            <p:cNvPr id="19" name="Picture 2" descr="download slightly smiling face emoji icon">
              <a:extLst>
                <a:ext uri="{FF2B5EF4-FFF2-40B4-BE49-F238E27FC236}">
                  <a16:creationId xmlns:a16="http://schemas.microsoft.com/office/drawing/2014/main" id="{04816303-6669-5CF5-DE75-4B52328A3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44" y="4142295"/>
              <a:ext cx="1429732" cy="142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download fearful face emoji Icon">
              <a:extLst>
                <a:ext uri="{FF2B5EF4-FFF2-40B4-BE49-F238E27FC236}">
                  <a16:creationId xmlns:a16="http://schemas.microsoft.com/office/drawing/2014/main" id="{E92C9567-F727-68EC-F68A-6277AD55B7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878" y="4142295"/>
              <a:ext cx="1429733" cy="1429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download crying face emoji Icon">
              <a:extLst>
                <a:ext uri="{FF2B5EF4-FFF2-40B4-BE49-F238E27FC236}">
                  <a16:creationId xmlns:a16="http://schemas.microsoft.com/office/drawing/2014/main" id="{FCCD0F87-6399-3B74-7387-6C9E224BE0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936" y="4142295"/>
              <a:ext cx="1429732" cy="142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Poisoned Emoji [Download Apple Emoji in PNG]">
              <a:extLst>
                <a:ext uri="{FF2B5EF4-FFF2-40B4-BE49-F238E27FC236}">
                  <a16:creationId xmlns:a16="http://schemas.microsoft.com/office/drawing/2014/main" id="{2B6FC116-EB4B-214C-4A80-FBD8DAD35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6821" y="4142295"/>
              <a:ext cx="1429732" cy="142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2" descr="download very angry emoji icon">
              <a:extLst>
                <a:ext uri="{FF2B5EF4-FFF2-40B4-BE49-F238E27FC236}">
                  <a16:creationId xmlns:a16="http://schemas.microsoft.com/office/drawing/2014/main" id="{D8F7B37B-84ED-A630-A599-C1E9023A7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3763" y="4142295"/>
              <a:ext cx="1429733" cy="1429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6A99B2C-13BE-EBB7-3BBE-59F2FE528017}"/>
                </a:ext>
              </a:extLst>
            </p:cNvPr>
            <p:cNvSpPr txBox="1"/>
            <p:nvPr/>
          </p:nvSpPr>
          <p:spPr>
            <a:xfrm>
              <a:off x="874642" y="5825379"/>
              <a:ext cx="1294615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Happy</a:t>
              </a:r>
            </a:p>
          </p:txBody>
        </p:sp>
        <p:pic>
          <p:nvPicPr>
            <p:cNvPr id="25" name="Picture 14" descr="Tears Emoji [Download Apple Emoji in PNG]">
              <a:extLst>
                <a:ext uri="{FF2B5EF4-FFF2-40B4-BE49-F238E27FC236}">
                  <a16:creationId xmlns:a16="http://schemas.microsoft.com/office/drawing/2014/main" id="{850F275C-A82C-88F0-D662-73A34B6212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1586" y="4142295"/>
              <a:ext cx="1564140" cy="1427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49F1C6-A912-31C1-6DA7-F4170732CC82}"/>
                </a:ext>
              </a:extLst>
            </p:cNvPr>
            <p:cNvSpPr txBox="1"/>
            <p:nvPr/>
          </p:nvSpPr>
          <p:spPr>
            <a:xfrm>
              <a:off x="2856347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Funny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D4D557D-53DA-4094-F55D-C921667A241D}"/>
                </a:ext>
              </a:extLst>
            </p:cNvPr>
            <p:cNvSpPr txBox="1"/>
            <p:nvPr/>
          </p:nvSpPr>
          <p:spPr>
            <a:xfrm>
              <a:off x="4838052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Sad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8389294-8993-1DD3-E328-235EF4CDDCEC}"/>
                </a:ext>
              </a:extLst>
            </p:cNvPr>
            <p:cNvSpPr txBox="1"/>
            <p:nvPr/>
          </p:nvSpPr>
          <p:spPr>
            <a:xfrm>
              <a:off x="6619170" y="5825379"/>
              <a:ext cx="1294615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Scared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CFF0C22-2209-F3EC-4A15-3168C11F06E9}"/>
                </a:ext>
              </a:extLst>
            </p:cNvPr>
            <p:cNvSpPr txBox="1"/>
            <p:nvPr/>
          </p:nvSpPr>
          <p:spPr>
            <a:xfrm>
              <a:off x="8531228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Sick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995A321-B835-C68C-51B9-CB5B62914B34}"/>
                </a:ext>
              </a:extLst>
            </p:cNvPr>
            <p:cNvSpPr txBox="1"/>
            <p:nvPr/>
          </p:nvSpPr>
          <p:spPr>
            <a:xfrm>
              <a:off x="10422873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Angry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9947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700B95-351F-C04B-807D-0FEAB5459555}"/>
              </a:ext>
            </a:extLst>
          </p:cNvPr>
          <p:cNvSpPr/>
          <p:nvPr/>
        </p:nvSpPr>
        <p:spPr>
          <a:xfrm>
            <a:off x="1530877" y="338927"/>
            <a:ext cx="4002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4000" b="1" dirty="0">
                <a:solidFill>
                  <a:schemeClr val="tx1">
                    <a:lumMod val="85000"/>
                  </a:schemeClr>
                </a:solidFill>
              </a:rPr>
              <a:t>Beach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ED42EA-796F-26D8-ADAE-C9F94F3FA0BA}"/>
              </a:ext>
            </a:extLst>
          </p:cNvPr>
          <p:cNvSpPr/>
          <p:nvPr/>
        </p:nvSpPr>
        <p:spPr>
          <a:xfrm>
            <a:off x="358219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Joined by others who bring more alcohol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2545CD-4B67-911E-C320-328EE02D282B}"/>
              </a:ext>
            </a:extLst>
          </p:cNvPr>
          <p:cNvSpPr/>
          <p:nvPr/>
        </p:nvSpPr>
        <p:spPr>
          <a:xfrm>
            <a:off x="2480821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Argument with another group also drinking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AA4F83-49A5-2DD4-D9D7-AEAC2C537CB9}"/>
              </a:ext>
            </a:extLst>
          </p:cNvPr>
          <p:cNvSpPr/>
          <p:nvPr/>
        </p:nvSpPr>
        <p:spPr>
          <a:xfrm>
            <a:off x="4603423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A boy who is a friend of one of your friends notices you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21D8F9-C7FF-8D11-41D6-95BA26D9F844}"/>
              </a:ext>
            </a:extLst>
          </p:cNvPr>
          <p:cNvSpPr/>
          <p:nvPr/>
        </p:nvSpPr>
        <p:spPr>
          <a:xfrm>
            <a:off x="503356" y="0"/>
            <a:ext cx="797544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0B5278-1A89-4699-76CC-95CF9A280495}"/>
              </a:ext>
            </a:extLst>
          </p:cNvPr>
          <p:cNvSpPr/>
          <p:nvPr/>
        </p:nvSpPr>
        <p:spPr>
          <a:xfrm>
            <a:off x="6726025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2 of your friends are picked up by parents. You decide to stay</a:t>
            </a:r>
          </a:p>
        </p:txBody>
      </p:sp>
    </p:spTree>
    <p:extLst>
      <p:ext uri="{BB962C8B-B14F-4D97-AF65-F5344CB8AC3E}">
        <p14:creationId xmlns:p14="http://schemas.microsoft.com/office/powerpoint/2010/main" val="1171946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700B95-351F-C04B-807D-0FEAB5459555}"/>
              </a:ext>
            </a:extLst>
          </p:cNvPr>
          <p:cNvSpPr/>
          <p:nvPr/>
        </p:nvSpPr>
        <p:spPr>
          <a:xfrm>
            <a:off x="1530877" y="338927"/>
            <a:ext cx="4002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4000" b="1" dirty="0">
                <a:solidFill>
                  <a:schemeClr val="tx1">
                    <a:lumMod val="85000"/>
                  </a:schemeClr>
                </a:solidFill>
              </a:rPr>
              <a:t>Beach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21D8F9-C7FF-8D11-41D6-95BA26D9F844}"/>
              </a:ext>
            </a:extLst>
          </p:cNvPr>
          <p:cNvSpPr/>
          <p:nvPr/>
        </p:nvSpPr>
        <p:spPr>
          <a:xfrm>
            <a:off x="503356" y="0"/>
            <a:ext cx="797544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C669DE-BF9A-6DC7-B4E4-B052371980A3}"/>
              </a:ext>
            </a:extLst>
          </p:cNvPr>
          <p:cNvSpPr/>
          <p:nvPr/>
        </p:nvSpPr>
        <p:spPr>
          <a:xfrm>
            <a:off x="503355" y="1970201"/>
            <a:ext cx="11157601" cy="4336331"/>
          </a:xfrm>
          <a:prstGeom prst="rect">
            <a:avLst/>
          </a:prstGeom>
          <a:solidFill>
            <a:schemeClr val="accent5">
              <a:alpha val="92738"/>
            </a:schemeClr>
          </a:solidFill>
        </p:spPr>
        <p:txBody>
          <a:bodyPr wrap="square" lIns="288000" tIns="216000" rIns="288000" bIns="216000">
            <a:noAutofit/>
          </a:bodyPr>
          <a:lstStyle/>
          <a:p>
            <a:pPr fontAlgn="base"/>
            <a:r>
              <a:rPr lang="en-GB" sz="4000" b="1" dirty="0">
                <a:solidFill>
                  <a:schemeClr val="accent3"/>
                </a:solidFill>
              </a:rPr>
              <a:t>In your groups:</a:t>
            </a:r>
            <a:br>
              <a:rPr lang="en-GB" sz="4000" b="1" dirty="0">
                <a:solidFill>
                  <a:schemeClr val="accent3"/>
                </a:solidFill>
              </a:rPr>
            </a:br>
            <a:endParaRPr lang="en-GB" sz="4000" b="1" dirty="0">
              <a:solidFill>
                <a:schemeClr val="accent3"/>
              </a:solidFill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</a:schemeClr>
                </a:solidFill>
              </a:rPr>
              <a:t>How safe is the environment you are in? 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</a:schemeClr>
                </a:solidFill>
              </a:rPr>
              <a:t>What impact is the alcohol having?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</a:schemeClr>
                </a:solidFill>
              </a:rPr>
              <a:t>How comfortable do you feel not knowing everyone?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>
                    <a:lumMod val="85000"/>
                  </a:schemeClr>
                </a:solidFill>
              </a:rPr>
              <a:t>What role do boys have in everyone having a safe evening?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90CC7EE-2BA0-3717-3050-CC6594828A46}"/>
              </a:ext>
            </a:extLst>
          </p:cNvPr>
          <p:cNvGrpSpPr/>
          <p:nvPr/>
        </p:nvGrpSpPr>
        <p:grpSpPr>
          <a:xfrm>
            <a:off x="5994376" y="488236"/>
            <a:ext cx="5846668" cy="1172858"/>
            <a:chOff x="874642" y="4142295"/>
            <a:chExt cx="10798854" cy="2166280"/>
          </a:xfrm>
        </p:grpSpPr>
        <p:pic>
          <p:nvPicPr>
            <p:cNvPr id="20" name="Picture 2" descr="download slightly smiling face emoji icon">
              <a:extLst>
                <a:ext uri="{FF2B5EF4-FFF2-40B4-BE49-F238E27FC236}">
                  <a16:creationId xmlns:a16="http://schemas.microsoft.com/office/drawing/2014/main" id="{568E850E-D031-C050-8904-ADAF24466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44" y="4142295"/>
              <a:ext cx="1429732" cy="142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download fearful face emoji Icon">
              <a:extLst>
                <a:ext uri="{FF2B5EF4-FFF2-40B4-BE49-F238E27FC236}">
                  <a16:creationId xmlns:a16="http://schemas.microsoft.com/office/drawing/2014/main" id="{B5388203-3D42-26F7-B46E-8079372524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878" y="4142295"/>
              <a:ext cx="1429733" cy="1429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download crying face emoji Icon">
              <a:extLst>
                <a:ext uri="{FF2B5EF4-FFF2-40B4-BE49-F238E27FC236}">
                  <a16:creationId xmlns:a16="http://schemas.microsoft.com/office/drawing/2014/main" id="{13B2B3B6-99A0-AF67-F32A-51F39B9181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936" y="4142295"/>
              <a:ext cx="1429732" cy="142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Poisoned Emoji [Download Apple Emoji in PNG]">
              <a:extLst>
                <a:ext uri="{FF2B5EF4-FFF2-40B4-BE49-F238E27FC236}">
                  <a16:creationId xmlns:a16="http://schemas.microsoft.com/office/drawing/2014/main" id="{4091FDD0-FF1F-8CE2-9C69-78D7C581EB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6821" y="4142295"/>
              <a:ext cx="1429732" cy="142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" descr="download very angry emoji icon">
              <a:extLst>
                <a:ext uri="{FF2B5EF4-FFF2-40B4-BE49-F238E27FC236}">
                  <a16:creationId xmlns:a16="http://schemas.microsoft.com/office/drawing/2014/main" id="{9D2CA727-D58B-F688-6401-8819643CF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3763" y="4142295"/>
              <a:ext cx="1429733" cy="1429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680971-092D-D15E-21FD-8CD9F67ABBC8}"/>
                </a:ext>
              </a:extLst>
            </p:cNvPr>
            <p:cNvSpPr txBox="1"/>
            <p:nvPr/>
          </p:nvSpPr>
          <p:spPr>
            <a:xfrm>
              <a:off x="874642" y="5825379"/>
              <a:ext cx="1294615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Happy</a:t>
              </a:r>
            </a:p>
          </p:txBody>
        </p:sp>
        <p:pic>
          <p:nvPicPr>
            <p:cNvPr id="26" name="Picture 14" descr="Tears Emoji [Download Apple Emoji in PNG]">
              <a:extLst>
                <a:ext uri="{FF2B5EF4-FFF2-40B4-BE49-F238E27FC236}">
                  <a16:creationId xmlns:a16="http://schemas.microsoft.com/office/drawing/2014/main" id="{5E8FB372-E9C2-5F68-BC78-09FDC4114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1586" y="4142295"/>
              <a:ext cx="1564140" cy="1427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FC8B34D-FEE8-6EF5-F850-4CE0A2C6F944}"/>
                </a:ext>
              </a:extLst>
            </p:cNvPr>
            <p:cNvSpPr txBox="1"/>
            <p:nvPr/>
          </p:nvSpPr>
          <p:spPr>
            <a:xfrm>
              <a:off x="2856347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Funny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08E69A-9186-D071-060E-67EE863C0685}"/>
                </a:ext>
              </a:extLst>
            </p:cNvPr>
            <p:cNvSpPr txBox="1"/>
            <p:nvPr/>
          </p:nvSpPr>
          <p:spPr>
            <a:xfrm>
              <a:off x="4838052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Sad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43FAF92-99D6-DE5B-17D5-60B41C894F39}"/>
                </a:ext>
              </a:extLst>
            </p:cNvPr>
            <p:cNvSpPr txBox="1"/>
            <p:nvPr/>
          </p:nvSpPr>
          <p:spPr>
            <a:xfrm>
              <a:off x="6619170" y="5825379"/>
              <a:ext cx="1294615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Scared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C55FC5-A9C7-DC87-976C-BF2457EA6885}"/>
                </a:ext>
              </a:extLst>
            </p:cNvPr>
            <p:cNvSpPr txBox="1"/>
            <p:nvPr/>
          </p:nvSpPr>
          <p:spPr>
            <a:xfrm>
              <a:off x="8531228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Sick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DB5F30-4770-03D6-0DDE-331097585042}"/>
                </a:ext>
              </a:extLst>
            </p:cNvPr>
            <p:cNvSpPr txBox="1"/>
            <p:nvPr/>
          </p:nvSpPr>
          <p:spPr>
            <a:xfrm>
              <a:off x="10422873" y="5825379"/>
              <a:ext cx="1159497" cy="48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Angry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1342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700B95-351F-C04B-807D-0FEAB5459555}"/>
              </a:ext>
            </a:extLst>
          </p:cNvPr>
          <p:cNvSpPr/>
          <p:nvPr/>
        </p:nvSpPr>
        <p:spPr>
          <a:xfrm>
            <a:off x="1530877" y="338927"/>
            <a:ext cx="4002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4000" b="1" dirty="0">
                <a:solidFill>
                  <a:schemeClr val="tx1">
                    <a:lumMod val="85000"/>
                  </a:schemeClr>
                </a:solidFill>
              </a:rPr>
              <a:t>Pub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ED42EA-796F-26D8-ADAE-C9F94F3FA0BA}"/>
              </a:ext>
            </a:extLst>
          </p:cNvPr>
          <p:cNvSpPr/>
          <p:nvPr/>
        </p:nvSpPr>
        <p:spPr>
          <a:xfrm>
            <a:off x="358219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The group is getting bigger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2545CD-4B67-911E-C320-328EE02D282B}"/>
              </a:ext>
            </a:extLst>
          </p:cNvPr>
          <p:cNvSpPr/>
          <p:nvPr/>
        </p:nvSpPr>
        <p:spPr>
          <a:xfrm>
            <a:off x="2480821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Door staff check your age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AA4F83-49A5-2DD4-D9D7-AEAC2C537CB9}"/>
              </a:ext>
            </a:extLst>
          </p:cNvPr>
          <p:cNvSpPr/>
          <p:nvPr/>
        </p:nvSpPr>
        <p:spPr>
          <a:xfrm>
            <a:off x="4603423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You continue drinking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21D8F9-C7FF-8D11-41D6-95BA26D9F844}"/>
              </a:ext>
            </a:extLst>
          </p:cNvPr>
          <p:cNvSpPr/>
          <p:nvPr/>
        </p:nvSpPr>
        <p:spPr>
          <a:xfrm>
            <a:off x="503356" y="0"/>
            <a:ext cx="797544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CECC26-F1F2-7910-49ED-346E467D3671}"/>
              </a:ext>
            </a:extLst>
          </p:cNvPr>
          <p:cNvSpPr/>
          <p:nvPr/>
        </p:nvSpPr>
        <p:spPr>
          <a:xfrm>
            <a:off x="6726025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Only 1 of the starting group is still with you.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76DC9A-C43F-29CC-F52F-B45087FBDD93}"/>
              </a:ext>
            </a:extLst>
          </p:cNvPr>
          <p:cNvSpPr/>
          <p:nvPr/>
        </p:nvSpPr>
        <p:spPr>
          <a:xfrm>
            <a:off x="8848627" y="5160917"/>
            <a:ext cx="1960775" cy="1385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The boy from the beach offers to buy you a drink</a:t>
            </a:r>
          </a:p>
        </p:txBody>
      </p:sp>
    </p:spTree>
    <p:extLst>
      <p:ext uri="{BB962C8B-B14F-4D97-AF65-F5344CB8AC3E}">
        <p14:creationId xmlns:p14="http://schemas.microsoft.com/office/powerpoint/2010/main" val="36294216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AE901BC-D190-49E6-8B33-2F32A0F2BF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{74402C25-2E6E-6B46-98D9-941F6C97379B}tf10001062</Template>
  <TotalTime>0</TotalTime>
  <Words>741</Words>
  <Application>Microsoft Macintosh PowerPoint</Application>
  <PresentationFormat>Widescreen</PresentationFormat>
  <Paragraphs>154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Century Gothic</vt:lpstr>
      <vt:lpstr>Arial</vt:lpstr>
      <vt:lpstr>Wingdings 3</vt:lpstr>
      <vt:lpstr>Calibri</vt:lpstr>
      <vt:lpstr>Ion</vt:lpstr>
      <vt:lpstr>PowerPoint Presentation</vt:lpstr>
      <vt:lpstr>In this session…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2017-09-06T09:43:28Z</dcterms:created>
  <dcterms:modified xsi:type="dcterms:W3CDTF">2023-01-04T13:35:16Z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TC030395169991</vt:lpwstr>
  </property>
</Properties>
</file>