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66" r:id="rId2"/>
    <p:sldId id="320" r:id="rId3"/>
    <p:sldId id="283" r:id="rId4"/>
    <p:sldId id="279" r:id="rId5"/>
    <p:sldId id="321" r:id="rId6"/>
    <p:sldId id="303" r:id="rId7"/>
    <p:sldId id="284" r:id="rId8"/>
    <p:sldId id="309" r:id="rId9"/>
    <p:sldId id="308" r:id="rId10"/>
    <p:sldId id="310" r:id="rId11"/>
    <p:sldId id="311" r:id="rId12"/>
    <p:sldId id="312" r:id="rId13"/>
    <p:sldId id="313" r:id="rId14"/>
    <p:sldId id="314" r:id="rId15"/>
    <p:sldId id="315" r:id="rId16"/>
    <p:sldId id="316" r:id="rId17"/>
    <p:sldId id="317" r:id="rId18"/>
    <p:sldId id="318" r:id="rId19"/>
    <p:sldId id="304" r:id="rId20"/>
    <p:sldId id="319" r:id="rId21"/>
    <p:sldId id="28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BEBF"/>
    <a:srgbClr val="FF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805"/>
    <p:restoredTop sz="72458"/>
  </p:normalViewPr>
  <p:slideViewPr>
    <p:cSldViewPr snapToGrid="0" snapToObjects="1">
      <p:cViewPr varScale="1">
        <p:scale>
          <a:sx n="59" d="100"/>
          <a:sy n="59" d="100"/>
        </p:scale>
        <p:origin x="192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509677-5F5F-1F45-B13E-71A158E6E8DE}" type="datetimeFigureOut">
              <a:rPr lang="en-US" smtClean="0"/>
              <a:t>1/30/20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B61F4B-008D-1648-B2FF-63151A611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612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u="sng" dirty="0">
                <a:solidFill>
                  <a:srgbClr val="FFFF00"/>
                </a:solidFill>
              </a:rPr>
              <a:t>Personal</a:t>
            </a:r>
            <a:r>
              <a:rPr lang="en-US" sz="1200" dirty="0">
                <a:solidFill>
                  <a:srgbClr val="FFFF00"/>
                </a:solidFill>
              </a:rPr>
              <a:t> -  the </a:t>
            </a:r>
            <a:r>
              <a:rPr lang="en-US" sz="1200" dirty="0" err="1">
                <a:solidFill>
                  <a:srgbClr val="FFFF00"/>
                </a:solidFill>
              </a:rPr>
              <a:t>behaviour</a:t>
            </a:r>
            <a:r>
              <a:rPr lang="en-US" sz="1200" dirty="0">
                <a:solidFill>
                  <a:srgbClr val="FFFF00"/>
                </a:solidFill>
              </a:rPr>
              <a:t> is to be targeted at an individual or group e.g. damaging someone’s bike because </a:t>
            </a:r>
            <a:r>
              <a:rPr lang="en-US" sz="1200" u="sng" dirty="0">
                <a:solidFill>
                  <a:srgbClr val="FFFF00"/>
                </a:solidFill>
              </a:rPr>
              <a:t>you don</a:t>
            </a:r>
            <a:r>
              <a:rPr lang="fr-FR" sz="1200" u="sng" dirty="0">
                <a:solidFill>
                  <a:srgbClr val="FFFF00"/>
                </a:solidFill>
              </a:rPr>
              <a:t>’</a:t>
            </a:r>
            <a:r>
              <a:rPr lang="en-US" sz="1200" u="sng" dirty="0">
                <a:solidFill>
                  <a:srgbClr val="FFFF00"/>
                </a:solidFill>
              </a:rPr>
              <a:t>t like them</a:t>
            </a:r>
            <a:r>
              <a:rPr lang="en-US" sz="1200" dirty="0">
                <a:solidFill>
                  <a:srgbClr val="FFFF00"/>
                </a:solidFill>
              </a:rPr>
              <a:t>. </a:t>
            </a:r>
          </a:p>
          <a:p>
            <a:r>
              <a:rPr lang="en-US" sz="1200" b="1" u="sng" dirty="0">
                <a:solidFill>
                  <a:srgbClr val="FFFF00"/>
                </a:solidFill>
              </a:rPr>
              <a:t>Nuisance</a:t>
            </a:r>
            <a:r>
              <a:rPr lang="en-US" sz="1200" b="1" dirty="0">
                <a:solidFill>
                  <a:srgbClr val="FFFF00"/>
                </a:solidFill>
              </a:rPr>
              <a:t> </a:t>
            </a:r>
            <a:r>
              <a:rPr lang="mr-IN" sz="1200" dirty="0">
                <a:solidFill>
                  <a:srgbClr val="FFFF00"/>
                </a:solidFill>
              </a:rPr>
              <a:t>–</a:t>
            </a:r>
            <a:r>
              <a:rPr lang="en-US" sz="1200" dirty="0">
                <a:solidFill>
                  <a:srgbClr val="FFFF00"/>
                </a:solidFill>
              </a:rPr>
              <a:t> It is causing trouble, being annoying or bringing suffering to the community e.g. playing loud music around .</a:t>
            </a:r>
          </a:p>
          <a:p>
            <a:r>
              <a:rPr lang="en-US" sz="1200" b="1" u="sng" dirty="0">
                <a:solidFill>
                  <a:srgbClr val="FFFF00"/>
                </a:solidFill>
              </a:rPr>
              <a:t>Environmental</a:t>
            </a:r>
            <a:r>
              <a:rPr lang="en-US" sz="1200" dirty="0">
                <a:solidFill>
                  <a:srgbClr val="FFFF00"/>
                </a:solidFill>
              </a:rPr>
              <a:t> - The incident is not aimed at an individual or group but targets the wider environment </a:t>
            </a:r>
            <a:r>
              <a:rPr lang="en-US" sz="1200" dirty="0" err="1">
                <a:solidFill>
                  <a:srgbClr val="FFFF00"/>
                </a:solidFill>
              </a:rPr>
              <a:t>eg.</a:t>
            </a:r>
            <a:r>
              <a:rPr lang="en-US" sz="1200" dirty="0">
                <a:solidFill>
                  <a:srgbClr val="FFFF00"/>
                </a:solidFill>
              </a:rPr>
              <a:t> graffiti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61F4B-008D-1648-B2FF-63151A6112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231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61F4B-008D-1648-B2FF-63151A6112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462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61F4B-008D-1648-B2FF-63151A6112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107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61F4B-008D-1648-B2FF-63151A6112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911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61F4B-008D-1648-B2FF-63151A6112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303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61F4B-008D-1648-B2FF-63151A6112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18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latin typeface="Franklin Gothic Book" panose="020B0503020102020204" pitchFamily="34" charset="0"/>
                <a:cs typeface="Calibri Light" panose="020F0302020204030204" pitchFamily="34" charset="0"/>
              </a:rPr>
              <a:t>If a person is killed by someone throwing stones at a vehicle they may be charged with manslaughter, without intent.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61F4B-008D-1648-B2FF-63151A6112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823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421BA-3834-7142-BF58-F9799991FB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09E4EF-D40F-224F-BCC9-51F0A09C5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8AD674-5066-EB48-AC0A-FE318AE84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E369-0440-2143-917C-857D1665E3E8}" type="datetimeFigureOut">
              <a:rPr lang="en-US" smtClean="0"/>
              <a:t>1/30/20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F9978-DE29-E848-99F0-F78CB5A9E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AADF0-5CFE-1B48-88C5-DB35B46D3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6A49-A424-0D46-B394-C1A544F7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966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7FA6A-A3E3-2149-97D7-A54EF6D29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963727-E8A1-2048-8FB0-88D1F3FA24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4BF47-CBAD-2941-B18D-96553F14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E369-0440-2143-917C-857D1665E3E8}" type="datetimeFigureOut">
              <a:rPr lang="en-US" smtClean="0"/>
              <a:t>1/30/20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30D4E-0954-3345-B567-4BB4B22C2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C700D-E827-5D47-BF03-CBB105E7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6A49-A424-0D46-B394-C1A544F7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5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7D333F-48FC-D346-ABF6-5FF842363C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960D16-DC71-A442-AC76-CA9FB27051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5586B-D325-F847-8D94-1F1BA5B96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E369-0440-2143-917C-857D1665E3E8}" type="datetimeFigureOut">
              <a:rPr lang="en-US" smtClean="0"/>
              <a:t>1/30/20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CDF85-F8FF-354C-9F4F-F713D440A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89E9E-C1A5-6D45-A6B1-3F4018CA8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6A49-A424-0D46-B394-C1A544F7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202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92E859-AD08-3748-A9F9-C2FB97B54DF5}"/>
              </a:ext>
            </a:extLst>
          </p:cNvPr>
          <p:cNvSpPr/>
          <p:nvPr userDrawn="1"/>
        </p:nvSpPr>
        <p:spPr>
          <a:xfrm>
            <a:off x="0" y="5525589"/>
            <a:ext cx="12192000" cy="135853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47C4964-A729-3D4C-A380-A9979F161E3F}"/>
              </a:ext>
            </a:extLst>
          </p:cNvPr>
          <p:cNvSpPr/>
          <p:nvPr userDrawn="1"/>
        </p:nvSpPr>
        <p:spPr>
          <a:xfrm>
            <a:off x="640083" y="5303520"/>
            <a:ext cx="1423851" cy="14238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C075D6B-AA77-4F42-B1C8-9177A4BB7B41}"/>
              </a:ext>
            </a:extLst>
          </p:cNvPr>
          <p:cNvSpPr/>
          <p:nvPr userDrawn="1"/>
        </p:nvSpPr>
        <p:spPr>
          <a:xfrm>
            <a:off x="3003371" y="5303520"/>
            <a:ext cx="1423851" cy="14238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B2BC07-C443-5B47-B996-C97144CC2FDC}"/>
              </a:ext>
            </a:extLst>
          </p:cNvPr>
          <p:cNvSpPr/>
          <p:nvPr userDrawn="1"/>
        </p:nvSpPr>
        <p:spPr>
          <a:xfrm>
            <a:off x="5366659" y="5303520"/>
            <a:ext cx="1423851" cy="14238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4033845-B8F6-9042-ABED-F7380B37077E}"/>
              </a:ext>
            </a:extLst>
          </p:cNvPr>
          <p:cNvSpPr/>
          <p:nvPr userDrawn="1"/>
        </p:nvSpPr>
        <p:spPr>
          <a:xfrm>
            <a:off x="7729946" y="5303519"/>
            <a:ext cx="1423851" cy="14238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DEF3ECF-14CC-774A-8610-0625A9CE9D29}"/>
              </a:ext>
            </a:extLst>
          </p:cNvPr>
          <p:cNvSpPr/>
          <p:nvPr userDrawn="1"/>
        </p:nvSpPr>
        <p:spPr>
          <a:xfrm>
            <a:off x="10093233" y="5303518"/>
            <a:ext cx="1423851" cy="14238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AB23B9-0299-204E-A72C-23A21DD663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8460" y="5381894"/>
            <a:ext cx="1267098" cy="12670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5709D0-D9BD-0D44-A95F-FBCF9263BB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84287" y="5384435"/>
            <a:ext cx="1262016" cy="12620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5DE7D59-1FF0-464B-AEDB-794639253B2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45034" y="5379353"/>
            <a:ext cx="1267098" cy="12670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FC2A8C6-4C3A-DE49-A019-FAE0556653A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809955" y="5382620"/>
            <a:ext cx="1263831" cy="1263831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BA776A23-DD04-B444-B889-9225ECD09A9D}"/>
              </a:ext>
            </a:extLst>
          </p:cNvPr>
          <p:cNvSpPr/>
          <p:nvPr userDrawn="1"/>
        </p:nvSpPr>
        <p:spPr>
          <a:xfrm>
            <a:off x="7891601" y="5973713"/>
            <a:ext cx="287382" cy="28738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461B92F-61B2-C749-8F88-9349E7C2B130}"/>
              </a:ext>
            </a:extLst>
          </p:cNvPr>
          <p:cNvSpPr/>
          <p:nvPr userDrawn="1"/>
        </p:nvSpPr>
        <p:spPr>
          <a:xfrm>
            <a:off x="8682719" y="5973713"/>
            <a:ext cx="287382" cy="28738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0BC6C9F-71A3-F746-83B1-929B6EBFB5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180591" y="5379353"/>
            <a:ext cx="1267098" cy="126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36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3383D-026E-D64E-9366-D324564F9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26F4C2-8158-FC4A-970C-3A2E44744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0EF24-E9AA-D84D-89E2-F9C5EBCDB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E369-0440-2143-917C-857D1665E3E8}" type="datetimeFigureOut">
              <a:rPr lang="en-US" smtClean="0"/>
              <a:t>1/30/20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CE04D-27DD-9F4B-A892-47027342F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76AC2-A56E-7C44-B306-910BC9C27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6A49-A424-0D46-B394-C1A544F7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456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7554-4250-D446-A71D-D08C3AA2D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C09BA-ACA3-804D-9C6C-2BAACB83D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96ECA7-4D9E-2841-86DB-0332ED2665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EAA564-DC82-004B-B736-66C53B3E8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E369-0440-2143-917C-857D1665E3E8}" type="datetimeFigureOut">
              <a:rPr lang="en-US" smtClean="0"/>
              <a:t>1/30/20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C3D249-DEFB-344E-9A63-D1194DD4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37B528-348E-0A42-B055-A3779D6D2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6A49-A424-0D46-B394-C1A544F7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467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30206-B3D8-A846-A682-F593BA380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87F3B5-0515-9B4E-9101-31D25FCB3A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035B72-B670-164F-8706-FC519CB309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7F5DEB-B35B-2041-9E10-FDF1F706D6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01BA00-89FE-2D4A-A5E6-8C95E2AE16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3741DA-8ED6-144F-BDA3-3E6ED33E8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E369-0440-2143-917C-857D1665E3E8}" type="datetimeFigureOut">
              <a:rPr lang="en-US" smtClean="0"/>
              <a:t>1/30/20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835D83-37B7-BA4E-8B7A-442E34E89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B44F8C-7D59-4045-95FC-AABDB3FF7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6A49-A424-0D46-B394-C1A544F7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836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31ED7-21A0-2E4A-A474-5BEE6E8D4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0364D7-0F8D-CE4C-89B4-F1CE06B86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E369-0440-2143-917C-857D1665E3E8}" type="datetimeFigureOut">
              <a:rPr lang="en-US" smtClean="0"/>
              <a:t>1/30/20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4403CA-9F6F-4945-BE8A-C515AD4A3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4E6F47-06B8-8A43-B892-01BEA71A1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6A49-A424-0D46-B394-C1A544F7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649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65D518-39E3-014D-AF3D-7EF160705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E369-0440-2143-917C-857D1665E3E8}" type="datetimeFigureOut">
              <a:rPr lang="en-US" smtClean="0"/>
              <a:t>1/30/20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B51DAC-4AA5-6A4C-9E97-D823168EE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72C2C-7FBD-A04C-9B0B-D54613D42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6A49-A424-0D46-B394-C1A544F7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263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141D3-6FDF-7B49-ABC1-6252C7D4C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98B8D-6617-C148-8A39-6B0D470C8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8DDDC4-42F9-5549-8D54-3AC562C0A8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172D18-F19A-2F47-9BC3-7CC05DB76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E369-0440-2143-917C-857D1665E3E8}" type="datetimeFigureOut">
              <a:rPr lang="en-US" smtClean="0"/>
              <a:t>1/30/20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5C3C8A-0B1B-3D48-B2B5-47106A8A9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6EC616-8FC7-D848-971E-7DBFCE500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6A49-A424-0D46-B394-C1A544F7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37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68F6E-A8F3-614C-A175-1D445C494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C45441-C8A4-154E-8318-5F9E170185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5BB09B-98A8-C84B-8326-06D3F2A21E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01D18-9D83-B44A-BB1F-2F5C452F6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E369-0440-2143-917C-857D1665E3E8}" type="datetimeFigureOut">
              <a:rPr lang="en-US" smtClean="0"/>
              <a:t>1/30/20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DE2B1D-7465-6747-8447-D484D1719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927B53-BA6A-994A-963B-AFDBD5FFB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6A49-A424-0D46-B394-C1A544F7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04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27D6B6-9F47-8947-B44A-3FD1E1DF8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935418-A50B-4C4A-8CBA-DA98EF49DA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0B1CA-6959-554B-BA82-A56701D467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AE369-0440-2143-917C-857D1665E3E8}" type="datetimeFigureOut">
              <a:rPr lang="en-US" smtClean="0"/>
              <a:t>1/30/20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442C2D-F282-7149-BCBC-F1B036615F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5D7273-78C5-A441-AC53-D90C65D2E1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F6A49-A424-0D46-B394-C1A544F7F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298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3" Type="http://schemas.openxmlformats.org/officeDocument/2006/relationships/image" Target="../media/image19.tiff"/><Relationship Id="rId7" Type="http://schemas.openxmlformats.org/officeDocument/2006/relationships/image" Target="../media/image2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10" Type="http://schemas.openxmlformats.org/officeDocument/2006/relationships/image" Target="../media/image26.tiff"/><Relationship Id="rId4" Type="http://schemas.openxmlformats.org/officeDocument/2006/relationships/image" Target="../media/image20.tiff"/><Relationship Id="rId9" Type="http://schemas.openxmlformats.org/officeDocument/2006/relationships/image" Target="../media/image25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image" Target="../media/image21.tiff"/><Relationship Id="rId7" Type="http://schemas.openxmlformats.org/officeDocument/2006/relationships/image" Target="../media/image1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tiff"/><Relationship Id="rId5" Type="http://schemas.openxmlformats.org/officeDocument/2006/relationships/image" Target="../media/image28.tiff"/><Relationship Id="rId4" Type="http://schemas.openxmlformats.org/officeDocument/2006/relationships/image" Target="../media/image27.tiff"/><Relationship Id="rId9" Type="http://schemas.openxmlformats.org/officeDocument/2006/relationships/image" Target="../media/image30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tiff"/><Relationship Id="rId3" Type="http://schemas.openxmlformats.org/officeDocument/2006/relationships/image" Target="../media/image31.tiff"/><Relationship Id="rId7" Type="http://schemas.openxmlformats.org/officeDocument/2006/relationships/image" Target="../media/image3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tiff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tiff"/><Relationship Id="rId5" Type="http://schemas.openxmlformats.org/officeDocument/2006/relationships/image" Target="../media/image39.tiff"/><Relationship Id="rId4" Type="http://schemas.openxmlformats.org/officeDocument/2006/relationships/image" Target="../media/image38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12.tiff"/><Relationship Id="rId7" Type="http://schemas.openxmlformats.org/officeDocument/2006/relationships/image" Target="../media/image14.png"/><Relationship Id="rId12" Type="http://schemas.openxmlformats.org/officeDocument/2006/relationships/image" Target="../media/image1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tiff"/><Relationship Id="rId11" Type="http://schemas.openxmlformats.org/officeDocument/2006/relationships/image" Target="../media/image17.tiff"/><Relationship Id="rId5" Type="http://schemas.openxmlformats.org/officeDocument/2006/relationships/image" Target="../media/image11.tiff"/><Relationship Id="rId10" Type="http://schemas.openxmlformats.org/officeDocument/2006/relationships/image" Target="../media/image16.tiff"/><Relationship Id="rId4" Type="http://schemas.openxmlformats.org/officeDocument/2006/relationships/image" Target="../media/image13.tiff"/><Relationship Id="rId9" Type="http://schemas.openxmlformats.org/officeDocument/2006/relationships/image" Target="../media/image15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917961-70D0-3848-9120-2C4DB14EE48B}"/>
              </a:ext>
            </a:extLst>
          </p:cNvPr>
          <p:cNvSpPr txBox="1"/>
          <p:nvPr/>
        </p:nvSpPr>
        <p:spPr>
          <a:xfrm>
            <a:off x="806029" y="1559564"/>
            <a:ext cx="847132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Anti-social </a:t>
            </a:r>
            <a:r>
              <a:rPr lang="en-US" sz="12000" b="1" dirty="0" err="1">
                <a:solidFill>
                  <a:schemeClr val="bg1"/>
                </a:solidFill>
                <a:latin typeface="Arial Rounded MT Bold" panose="020F0704030504030204" pitchFamily="34" charset="77"/>
              </a:rPr>
              <a:t>behaviour</a:t>
            </a:r>
            <a:endParaRPr lang="en-US" sz="12000" b="1" dirty="0">
              <a:solidFill>
                <a:srgbClr val="00B0F0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5C34D4-47F1-8D44-A204-CBDC4774A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1663" y="344774"/>
            <a:ext cx="22926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73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05CBD7-5E3D-D743-A86E-E1252BA7AA96}"/>
              </a:ext>
            </a:extLst>
          </p:cNvPr>
          <p:cNvSpPr txBox="1"/>
          <p:nvPr/>
        </p:nvSpPr>
        <p:spPr>
          <a:xfrm>
            <a:off x="716443" y="2123413"/>
            <a:ext cx="105040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77"/>
              </a:rPr>
              <a:t>Who are the</a:t>
            </a:r>
            <a:r>
              <a:rPr lang="en-US" sz="6600" b="1" dirty="0">
                <a:solidFill>
                  <a:srgbClr val="00B0F0"/>
                </a:solidFill>
                <a:latin typeface="Arial Rounded MT Bold" panose="020F0704030504030204" pitchFamily="34" charset="77"/>
              </a:rPr>
              <a:t> </a:t>
            </a:r>
            <a:r>
              <a:rPr lang="en-US" sz="6600" b="1" dirty="0">
                <a:latin typeface="Arial Rounded MT Bold" panose="020F0704030504030204" pitchFamily="34" charset="77"/>
              </a:rPr>
              <a:t>victims of </a:t>
            </a:r>
            <a:r>
              <a:rPr lang="en-US" sz="6600" b="1" dirty="0">
                <a:solidFill>
                  <a:srgbClr val="00B0F0"/>
                </a:solidFill>
                <a:latin typeface="Arial Rounded MT Bold" panose="020F0704030504030204" pitchFamily="34" charset="77"/>
              </a:rPr>
              <a:t>anti-social </a:t>
            </a:r>
            <a:r>
              <a:rPr lang="en-US" sz="6600" b="1" dirty="0" err="1">
                <a:solidFill>
                  <a:srgbClr val="00B0F0"/>
                </a:solidFill>
                <a:latin typeface="Arial Rounded MT Bold" panose="020F0704030504030204" pitchFamily="34" charset="77"/>
              </a:rPr>
              <a:t>behaviour</a:t>
            </a:r>
            <a:r>
              <a:rPr lang="en-US" sz="6600" b="1" dirty="0">
                <a:latin typeface="Arial Rounded MT Bold" panose="020F0704030504030204" pitchFamily="34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83349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E936CDF4-D86D-F648-9BBB-62B9ED7A19E9}"/>
              </a:ext>
            </a:extLst>
          </p:cNvPr>
          <p:cNvSpPr/>
          <p:nvPr/>
        </p:nvSpPr>
        <p:spPr>
          <a:xfrm>
            <a:off x="1506202" y="277754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F2404B4-FA64-1440-89B6-905EE2551470}"/>
              </a:ext>
            </a:extLst>
          </p:cNvPr>
          <p:cNvSpPr/>
          <p:nvPr/>
        </p:nvSpPr>
        <p:spPr>
          <a:xfrm>
            <a:off x="3843772" y="277753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422C554-6304-E143-95DD-BCE60379E2F9}"/>
              </a:ext>
            </a:extLst>
          </p:cNvPr>
          <p:cNvSpPr/>
          <p:nvPr/>
        </p:nvSpPr>
        <p:spPr>
          <a:xfrm>
            <a:off x="6181344" y="277753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46BAEF2-CA10-2249-848B-2827A7C44EA3}"/>
              </a:ext>
            </a:extLst>
          </p:cNvPr>
          <p:cNvSpPr/>
          <p:nvPr/>
        </p:nvSpPr>
        <p:spPr>
          <a:xfrm>
            <a:off x="8518915" y="275881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BE57B58-E7BA-254E-A86B-C5C9A5A79F3B}"/>
              </a:ext>
            </a:extLst>
          </p:cNvPr>
          <p:cNvSpPr/>
          <p:nvPr/>
        </p:nvSpPr>
        <p:spPr>
          <a:xfrm>
            <a:off x="1506203" y="2768507"/>
            <a:ext cx="2090659" cy="5098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 Rounded MT Bold" panose="020F0704030504030204" pitchFamily="34" charset="77"/>
              </a:rPr>
              <a:t>Elderly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07C3F2E-296A-8B49-974B-15A4F4D6851D}"/>
              </a:ext>
            </a:extLst>
          </p:cNvPr>
          <p:cNvSpPr/>
          <p:nvPr/>
        </p:nvSpPr>
        <p:spPr>
          <a:xfrm>
            <a:off x="3843773" y="2768507"/>
            <a:ext cx="2090659" cy="5098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 Rounded MT Bold" panose="020F0704030504030204" pitchFamily="34" charset="77"/>
              </a:rPr>
              <a:t>Local shops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AC7FD7B-7941-AF48-937A-11EE6B229BC7}"/>
              </a:ext>
            </a:extLst>
          </p:cNvPr>
          <p:cNvSpPr/>
          <p:nvPr/>
        </p:nvSpPr>
        <p:spPr>
          <a:xfrm>
            <a:off x="6181344" y="2768507"/>
            <a:ext cx="2090659" cy="5098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 Rounded MT Bold" panose="020F0704030504030204" pitchFamily="34" charset="77"/>
              </a:rPr>
              <a:t>Children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E8A273F-E603-7246-9FD6-7AF7EE7C4A8D}"/>
              </a:ext>
            </a:extLst>
          </p:cNvPr>
          <p:cNvSpPr/>
          <p:nvPr/>
        </p:nvSpPr>
        <p:spPr>
          <a:xfrm>
            <a:off x="8518916" y="2768507"/>
            <a:ext cx="2090659" cy="5098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 Rounded MT Bold" panose="020F0704030504030204" pitchFamily="34" charset="77"/>
              </a:rPr>
              <a:t>Residents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FDE1227-B7D1-BE47-85F2-81FA80037595}"/>
              </a:ext>
            </a:extLst>
          </p:cNvPr>
          <p:cNvSpPr/>
          <p:nvPr/>
        </p:nvSpPr>
        <p:spPr>
          <a:xfrm>
            <a:off x="1506202" y="3503659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B10E2EF-B40B-F344-819F-4F0EE19F768F}"/>
              </a:ext>
            </a:extLst>
          </p:cNvPr>
          <p:cNvSpPr/>
          <p:nvPr/>
        </p:nvSpPr>
        <p:spPr>
          <a:xfrm>
            <a:off x="3843772" y="3503658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5E98372-EA32-3541-9917-61FB446B7A41}"/>
              </a:ext>
            </a:extLst>
          </p:cNvPr>
          <p:cNvSpPr/>
          <p:nvPr/>
        </p:nvSpPr>
        <p:spPr>
          <a:xfrm>
            <a:off x="6181344" y="3503658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17C87BF-BF46-CB47-8FDC-10B8D188510B}"/>
              </a:ext>
            </a:extLst>
          </p:cNvPr>
          <p:cNvSpPr/>
          <p:nvPr/>
        </p:nvSpPr>
        <p:spPr>
          <a:xfrm>
            <a:off x="8518915" y="3501786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51FC1FE5-92BD-5F48-9E0C-98FB62551ADE}"/>
              </a:ext>
            </a:extLst>
          </p:cNvPr>
          <p:cNvSpPr/>
          <p:nvPr/>
        </p:nvSpPr>
        <p:spPr>
          <a:xfrm>
            <a:off x="1506203" y="5994412"/>
            <a:ext cx="2090659" cy="5098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 Rounded MT Bold" panose="020F0704030504030204" pitchFamily="34" charset="77"/>
              </a:rPr>
              <a:t>School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3FF29BF5-F96A-7747-AB74-7E97E5348F9D}"/>
              </a:ext>
            </a:extLst>
          </p:cNvPr>
          <p:cNvSpPr/>
          <p:nvPr/>
        </p:nvSpPr>
        <p:spPr>
          <a:xfrm>
            <a:off x="3843773" y="5994412"/>
            <a:ext cx="2090659" cy="5098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 Rounded MT Bold" panose="020F0704030504030204" pitchFamily="34" charset="77"/>
              </a:rPr>
              <a:t>Community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EA42EBD6-F5B3-124D-B3D7-4058A121D3D5}"/>
              </a:ext>
            </a:extLst>
          </p:cNvPr>
          <p:cNvSpPr/>
          <p:nvPr/>
        </p:nvSpPr>
        <p:spPr>
          <a:xfrm>
            <a:off x="6181344" y="5994412"/>
            <a:ext cx="2090659" cy="5098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solidFill>
                  <a:srgbClr val="0070C0"/>
                </a:solidFill>
                <a:latin typeface="Arial Rounded MT Bold" panose="020F0704030504030204" pitchFamily="34" charset="77"/>
              </a:rPr>
              <a:t>Different people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B5802D74-397E-034A-B19F-08BE58B9F440}"/>
              </a:ext>
            </a:extLst>
          </p:cNvPr>
          <p:cNvSpPr/>
          <p:nvPr/>
        </p:nvSpPr>
        <p:spPr>
          <a:xfrm>
            <a:off x="8518916" y="5994412"/>
            <a:ext cx="2090659" cy="5098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 Rounded MT Bold" panose="020F0704030504030204" pitchFamily="34" charset="77"/>
              </a:rPr>
              <a:t>All of us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D0D74D-52BC-5542-ADC0-89E3F05A7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716" y="737011"/>
            <a:ext cx="1168400" cy="1168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F7F72A-45CE-254B-A665-25F5B83FE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2649" y="737011"/>
            <a:ext cx="1168400" cy="1168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BA17A1-D59D-0E4A-8CE9-3422BD6244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1672" y="667534"/>
            <a:ext cx="1262938" cy="12629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CE2966-D1F5-0744-B0B9-9CF3256CEB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6395" y="667534"/>
            <a:ext cx="1155700" cy="1155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8C7721-E649-EB4B-AF09-E751A4083E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7716" y="3835121"/>
            <a:ext cx="1156868" cy="11568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053C2D-576A-5D44-8A96-C06C05A7E0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0482" y="4000500"/>
            <a:ext cx="1206499" cy="12064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90A7FA-F32D-494F-A7BD-7787F9A0F7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91672" y="3905961"/>
            <a:ext cx="1262938" cy="12629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1B3AAF-6C65-CC42-AA0C-11E3347FF8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14587" y="3978036"/>
            <a:ext cx="1138236" cy="113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623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05CBD7-5E3D-D743-A86E-E1252BA7AA96}"/>
              </a:ext>
            </a:extLst>
          </p:cNvPr>
          <p:cNvSpPr txBox="1"/>
          <p:nvPr/>
        </p:nvSpPr>
        <p:spPr>
          <a:xfrm>
            <a:off x="716443" y="2123413"/>
            <a:ext cx="105040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77"/>
              </a:rPr>
              <a:t>What sort of people do </a:t>
            </a:r>
            <a:r>
              <a:rPr lang="en-US" sz="6600" b="1" dirty="0">
                <a:solidFill>
                  <a:srgbClr val="00B0F0"/>
                </a:solidFill>
                <a:latin typeface="Arial Rounded MT Bold" panose="020F0704030504030204" pitchFamily="34" charset="77"/>
              </a:rPr>
              <a:t>anti-social </a:t>
            </a:r>
            <a:r>
              <a:rPr lang="en-US" sz="6600" b="1" dirty="0" err="1">
                <a:solidFill>
                  <a:srgbClr val="00B0F0"/>
                </a:solidFill>
                <a:latin typeface="Arial Rounded MT Bold" panose="020F0704030504030204" pitchFamily="34" charset="77"/>
              </a:rPr>
              <a:t>behaviour</a:t>
            </a:r>
            <a:r>
              <a:rPr lang="en-US" sz="6600" b="1" dirty="0">
                <a:latin typeface="Arial Rounded MT Bold" panose="020F0704030504030204" pitchFamily="34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23831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E936CDF4-D86D-F648-9BBB-62B9ED7A19E9}"/>
              </a:ext>
            </a:extLst>
          </p:cNvPr>
          <p:cNvSpPr/>
          <p:nvPr/>
        </p:nvSpPr>
        <p:spPr>
          <a:xfrm>
            <a:off x="1506202" y="277754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F2404B4-FA64-1440-89B6-905EE2551470}"/>
              </a:ext>
            </a:extLst>
          </p:cNvPr>
          <p:cNvSpPr/>
          <p:nvPr/>
        </p:nvSpPr>
        <p:spPr>
          <a:xfrm>
            <a:off x="3843772" y="277753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422C554-6304-E143-95DD-BCE60379E2F9}"/>
              </a:ext>
            </a:extLst>
          </p:cNvPr>
          <p:cNvSpPr/>
          <p:nvPr/>
        </p:nvSpPr>
        <p:spPr>
          <a:xfrm>
            <a:off x="6181344" y="277753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46BAEF2-CA10-2249-848B-2827A7C44EA3}"/>
              </a:ext>
            </a:extLst>
          </p:cNvPr>
          <p:cNvSpPr/>
          <p:nvPr/>
        </p:nvSpPr>
        <p:spPr>
          <a:xfrm>
            <a:off x="8518915" y="275881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BE57B58-E7BA-254E-A86B-C5C9A5A79F3B}"/>
              </a:ext>
            </a:extLst>
          </p:cNvPr>
          <p:cNvSpPr/>
          <p:nvPr/>
        </p:nvSpPr>
        <p:spPr>
          <a:xfrm>
            <a:off x="1506203" y="2768507"/>
            <a:ext cx="2090659" cy="5098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 Rounded MT Bold" panose="020F0704030504030204" pitchFamily="34" charset="77"/>
              </a:rPr>
              <a:t>Young people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07C3F2E-296A-8B49-974B-15A4F4D6851D}"/>
              </a:ext>
            </a:extLst>
          </p:cNvPr>
          <p:cNvSpPr/>
          <p:nvPr/>
        </p:nvSpPr>
        <p:spPr>
          <a:xfrm>
            <a:off x="3843773" y="2768507"/>
            <a:ext cx="2090659" cy="5098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 Rounded MT Bold" panose="020F0704030504030204" pitchFamily="34" charset="77"/>
              </a:rPr>
              <a:t>Drunks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AC7FD7B-7941-AF48-937A-11EE6B229BC7}"/>
              </a:ext>
            </a:extLst>
          </p:cNvPr>
          <p:cNvSpPr/>
          <p:nvPr/>
        </p:nvSpPr>
        <p:spPr>
          <a:xfrm>
            <a:off x="6181344" y="2768507"/>
            <a:ext cx="2090659" cy="5098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 Rounded MT Bold" panose="020F0704030504030204" pitchFamily="34" charset="77"/>
              </a:rPr>
              <a:t>Criminals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E8A273F-E603-7246-9FD6-7AF7EE7C4A8D}"/>
              </a:ext>
            </a:extLst>
          </p:cNvPr>
          <p:cNvSpPr/>
          <p:nvPr/>
        </p:nvSpPr>
        <p:spPr>
          <a:xfrm>
            <a:off x="8518916" y="2768507"/>
            <a:ext cx="2090659" cy="5098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 Rounded MT Bold" panose="020F0704030504030204" pitchFamily="34" charset="77"/>
              </a:rPr>
              <a:t>Drug users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FDE1227-B7D1-BE47-85F2-81FA80037595}"/>
              </a:ext>
            </a:extLst>
          </p:cNvPr>
          <p:cNvSpPr/>
          <p:nvPr/>
        </p:nvSpPr>
        <p:spPr>
          <a:xfrm>
            <a:off x="2798442" y="3481887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B10E2EF-B40B-F344-819F-4F0EE19F768F}"/>
              </a:ext>
            </a:extLst>
          </p:cNvPr>
          <p:cNvSpPr/>
          <p:nvPr/>
        </p:nvSpPr>
        <p:spPr>
          <a:xfrm>
            <a:off x="5136012" y="3481886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5E98372-EA32-3541-9917-61FB446B7A41}"/>
              </a:ext>
            </a:extLst>
          </p:cNvPr>
          <p:cNvSpPr/>
          <p:nvPr/>
        </p:nvSpPr>
        <p:spPr>
          <a:xfrm>
            <a:off x="7473584" y="3481886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51FC1FE5-92BD-5F48-9E0C-98FB62551ADE}"/>
              </a:ext>
            </a:extLst>
          </p:cNvPr>
          <p:cNvSpPr/>
          <p:nvPr/>
        </p:nvSpPr>
        <p:spPr>
          <a:xfrm>
            <a:off x="2798443" y="5972640"/>
            <a:ext cx="2090659" cy="5098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 Rounded MT Bold" panose="020F0704030504030204" pitchFamily="34" charset="77"/>
              </a:rPr>
              <a:t>Adults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3FF29BF5-F96A-7747-AB74-7E97E5348F9D}"/>
              </a:ext>
            </a:extLst>
          </p:cNvPr>
          <p:cNvSpPr/>
          <p:nvPr/>
        </p:nvSpPr>
        <p:spPr>
          <a:xfrm>
            <a:off x="5136013" y="5972640"/>
            <a:ext cx="2090659" cy="5098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 Rounded MT Bold" panose="020F0704030504030204" pitchFamily="34" charset="77"/>
              </a:rPr>
              <a:t>Anyone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EA42EBD6-F5B3-124D-B3D7-4058A121D3D5}"/>
              </a:ext>
            </a:extLst>
          </p:cNvPr>
          <p:cNvSpPr/>
          <p:nvPr/>
        </p:nvSpPr>
        <p:spPr>
          <a:xfrm>
            <a:off x="7473584" y="5972640"/>
            <a:ext cx="2090659" cy="5098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solidFill>
                  <a:srgbClr val="0070C0"/>
                </a:solidFill>
                <a:latin typeface="Arial Rounded MT Bold" panose="020F0704030504030204" pitchFamily="34" charset="77"/>
              </a:rPr>
              <a:t>You?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C093FFF-D03A-B44C-A3A1-47C7EFE52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063" y="674054"/>
            <a:ext cx="1262938" cy="12629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53DF22-6066-7C4E-9559-5AB9A0A248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4638" y="628174"/>
            <a:ext cx="1404068" cy="14040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DC66ED-EA49-624C-9EE5-B834B931A1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6170" y="800847"/>
            <a:ext cx="1136145" cy="11361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BA4DC6-F19B-3E42-A8B8-714A91A694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2204" y="3859779"/>
            <a:ext cx="1254508" cy="12545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EB056B-839B-6648-8B08-5EC9B51689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8817" y="553605"/>
            <a:ext cx="1383387" cy="138338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C9E1F3E-9911-1943-A5EA-B83CEC8293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9956" y="3923966"/>
            <a:ext cx="1168400" cy="1168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0286A1-9CF6-AE42-AC9E-2A9CCBF93E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75121" y="3831914"/>
            <a:ext cx="1298552" cy="129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665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05CBD7-5E3D-D743-A86E-E1252BA7AA96}"/>
              </a:ext>
            </a:extLst>
          </p:cNvPr>
          <p:cNvSpPr txBox="1"/>
          <p:nvPr/>
        </p:nvSpPr>
        <p:spPr>
          <a:xfrm>
            <a:off x="716443" y="2123413"/>
            <a:ext cx="1050400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77"/>
              </a:rPr>
              <a:t>What are the </a:t>
            </a:r>
            <a:r>
              <a:rPr lang="en-US" sz="6600" b="1" dirty="0">
                <a:solidFill>
                  <a:srgbClr val="00B0F0"/>
                </a:solidFill>
                <a:latin typeface="Arial Rounded MT Bold" panose="020F0704030504030204" pitchFamily="34" charset="77"/>
              </a:rPr>
              <a:t>consequences </a:t>
            </a:r>
            <a:r>
              <a:rPr lang="en-US" sz="6600" b="1" dirty="0">
                <a:latin typeface="Arial Rounded MT Bold" panose="020F0704030504030204" pitchFamily="34" charset="77"/>
              </a:rPr>
              <a:t>to the victim?</a:t>
            </a:r>
          </a:p>
        </p:txBody>
      </p:sp>
    </p:spTree>
    <p:extLst>
      <p:ext uri="{BB962C8B-B14F-4D97-AF65-F5344CB8AC3E}">
        <p14:creationId xmlns:p14="http://schemas.microsoft.com/office/powerpoint/2010/main" val="3661082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4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E936CDF4-D86D-F648-9BBB-62B9ED7A19E9}"/>
              </a:ext>
            </a:extLst>
          </p:cNvPr>
          <p:cNvSpPr/>
          <p:nvPr/>
        </p:nvSpPr>
        <p:spPr>
          <a:xfrm>
            <a:off x="2660088" y="255983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F2404B4-FA64-1440-89B6-905EE2551470}"/>
              </a:ext>
            </a:extLst>
          </p:cNvPr>
          <p:cNvSpPr/>
          <p:nvPr/>
        </p:nvSpPr>
        <p:spPr>
          <a:xfrm>
            <a:off x="4997658" y="255982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422C554-6304-E143-95DD-BCE60379E2F9}"/>
              </a:ext>
            </a:extLst>
          </p:cNvPr>
          <p:cNvSpPr/>
          <p:nvPr/>
        </p:nvSpPr>
        <p:spPr>
          <a:xfrm>
            <a:off x="7335230" y="255982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BE57B58-E7BA-254E-A86B-C5C9A5A79F3B}"/>
              </a:ext>
            </a:extLst>
          </p:cNvPr>
          <p:cNvSpPr/>
          <p:nvPr/>
        </p:nvSpPr>
        <p:spPr>
          <a:xfrm>
            <a:off x="2660089" y="2746736"/>
            <a:ext cx="2090659" cy="5098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 Rounded MT Bold" panose="020F0704030504030204" pitchFamily="34" charset="77"/>
              </a:rPr>
              <a:t>Fear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07C3F2E-296A-8B49-974B-15A4F4D6851D}"/>
              </a:ext>
            </a:extLst>
          </p:cNvPr>
          <p:cNvSpPr/>
          <p:nvPr/>
        </p:nvSpPr>
        <p:spPr>
          <a:xfrm>
            <a:off x="4997659" y="2746736"/>
            <a:ext cx="2090659" cy="5098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 Rounded MT Bold" panose="020F0704030504030204" pitchFamily="34" charset="77"/>
              </a:rPr>
              <a:t>Depression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AC7FD7B-7941-AF48-937A-11EE6B229BC7}"/>
              </a:ext>
            </a:extLst>
          </p:cNvPr>
          <p:cNvSpPr/>
          <p:nvPr/>
        </p:nvSpPr>
        <p:spPr>
          <a:xfrm>
            <a:off x="7335230" y="2746736"/>
            <a:ext cx="2090659" cy="5098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 Rounded MT Bold" panose="020F0704030504030204" pitchFamily="34" charset="77"/>
              </a:rPr>
              <a:t>Anger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FDE1227-B7D1-BE47-85F2-81FA80037595}"/>
              </a:ext>
            </a:extLst>
          </p:cNvPr>
          <p:cNvSpPr/>
          <p:nvPr/>
        </p:nvSpPr>
        <p:spPr>
          <a:xfrm>
            <a:off x="2660088" y="3481888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B10E2EF-B40B-F344-819F-4F0EE19F768F}"/>
              </a:ext>
            </a:extLst>
          </p:cNvPr>
          <p:cNvSpPr/>
          <p:nvPr/>
        </p:nvSpPr>
        <p:spPr>
          <a:xfrm>
            <a:off x="4997658" y="3481887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5E98372-EA32-3541-9917-61FB446B7A41}"/>
              </a:ext>
            </a:extLst>
          </p:cNvPr>
          <p:cNvSpPr/>
          <p:nvPr/>
        </p:nvSpPr>
        <p:spPr>
          <a:xfrm>
            <a:off x="7335230" y="3481887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51FC1FE5-92BD-5F48-9E0C-98FB62551ADE}"/>
              </a:ext>
            </a:extLst>
          </p:cNvPr>
          <p:cNvSpPr/>
          <p:nvPr/>
        </p:nvSpPr>
        <p:spPr>
          <a:xfrm>
            <a:off x="2660089" y="5972641"/>
            <a:ext cx="2090659" cy="5098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 Rounded MT Bold" panose="020F0704030504030204" pitchFamily="34" charset="77"/>
              </a:rPr>
              <a:t>Illness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3FF29BF5-F96A-7747-AB74-7E97E5348F9D}"/>
              </a:ext>
            </a:extLst>
          </p:cNvPr>
          <p:cNvSpPr/>
          <p:nvPr/>
        </p:nvSpPr>
        <p:spPr>
          <a:xfrm>
            <a:off x="4997659" y="5972641"/>
            <a:ext cx="2090659" cy="5098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 Rounded MT Bold" panose="020F0704030504030204" pitchFamily="34" charset="77"/>
              </a:rPr>
              <a:t>Isolation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EA42EBD6-F5B3-124D-B3D7-4058A121D3D5}"/>
              </a:ext>
            </a:extLst>
          </p:cNvPr>
          <p:cNvSpPr/>
          <p:nvPr/>
        </p:nvSpPr>
        <p:spPr>
          <a:xfrm>
            <a:off x="7335230" y="5972641"/>
            <a:ext cx="2090659" cy="5098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solidFill>
                  <a:srgbClr val="0070C0"/>
                </a:solidFill>
                <a:latin typeface="Arial Rounded MT Bold" panose="020F0704030504030204" pitchFamily="34" charset="77"/>
              </a:rPr>
              <a:t>Money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EF5676-2DDB-B444-9C27-E9D4B87B9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920" y="633263"/>
            <a:ext cx="1340914" cy="13409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E4E016-5D23-5C4D-ABE0-FC52B1AD9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0418" y="3867595"/>
            <a:ext cx="1270000" cy="127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311BDF-94FB-6245-B6B5-0956BE9F7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6388" y="3781972"/>
            <a:ext cx="1480962" cy="14809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57895C-098D-DC43-81A9-18E10454E2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8744" y="541270"/>
            <a:ext cx="1474956" cy="14749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A4A425-E742-B244-9209-378CA303AC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6326" y="522220"/>
            <a:ext cx="1558184" cy="15581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B236B2E-4EBF-194B-A2C4-9F3446CEEB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3500" y="3831973"/>
            <a:ext cx="1384300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955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05CBD7-5E3D-D743-A86E-E1252BA7AA96}"/>
              </a:ext>
            </a:extLst>
          </p:cNvPr>
          <p:cNvSpPr txBox="1"/>
          <p:nvPr/>
        </p:nvSpPr>
        <p:spPr>
          <a:xfrm>
            <a:off x="694671" y="1796842"/>
            <a:ext cx="1050400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77"/>
              </a:rPr>
              <a:t>What are the </a:t>
            </a:r>
            <a:r>
              <a:rPr lang="en-US" sz="6600" b="1" dirty="0">
                <a:solidFill>
                  <a:srgbClr val="00B0F0"/>
                </a:solidFill>
                <a:latin typeface="Arial Rounded MT Bold" panose="020F0704030504030204" pitchFamily="34" charset="77"/>
              </a:rPr>
              <a:t>consequences </a:t>
            </a:r>
            <a:r>
              <a:rPr lang="en-US" sz="6600" b="1" dirty="0">
                <a:latin typeface="Arial Rounded MT Bold" panose="020F0704030504030204" pitchFamily="34" charset="77"/>
              </a:rPr>
              <a:t>for</a:t>
            </a:r>
            <a:r>
              <a:rPr lang="en-US" sz="6600" b="1" dirty="0">
                <a:solidFill>
                  <a:srgbClr val="00B0F0"/>
                </a:solidFill>
                <a:latin typeface="Arial Rounded MT Bold" panose="020F0704030504030204" pitchFamily="34" charset="77"/>
              </a:rPr>
              <a:t> </a:t>
            </a:r>
            <a:r>
              <a:rPr lang="en-US" sz="6600" b="1" dirty="0">
                <a:latin typeface="Arial Rounded MT Bold" panose="020F0704030504030204" pitchFamily="34" charset="77"/>
              </a:rPr>
              <a:t>the offender?</a:t>
            </a:r>
          </a:p>
        </p:txBody>
      </p:sp>
    </p:spTree>
    <p:extLst>
      <p:ext uri="{BB962C8B-B14F-4D97-AF65-F5344CB8AC3E}">
        <p14:creationId xmlns:p14="http://schemas.microsoft.com/office/powerpoint/2010/main" val="2413578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2FDE1227-B7D1-BE47-85F2-81FA80037595}"/>
              </a:ext>
            </a:extLst>
          </p:cNvPr>
          <p:cNvSpPr/>
          <p:nvPr/>
        </p:nvSpPr>
        <p:spPr>
          <a:xfrm>
            <a:off x="352316" y="1957887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B10E2EF-B40B-F344-819F-4F0EE19F768F}"/>
              </a:ext>
            </a:extLst>
          </p:cNvPr>
          <p:cNvSpPr/>
          <p:nvPr/>
        </p:nvSpPr>
        <p:spPr>
          <a:xfrm>
            <a:off x="2689886" y="1957886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5E98372-EA32-3541-9917-61FB446B7A41}"/>
              </a:ext>
            </a:extLst>
          </p:cNvPr>
          <p:cNvSpPr/>
          <p:nvPr/>
        </p:nvSpPr>
        <p:spPr>
          <a:xfrm>
            <a:off x="5027458" y="1957886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17C87BF-BF46-CB47-8FDC-10B8D188510B}"/>
              </a:ext>
            </a:extLst>
          </p:cNvPr>
          <p:cNvSpPr/>
          <p:nvPr/>
        </p:nvSpPr>
        <p:spPr>
          <a:xfrm>
            <a:off x="7365029" y="1956014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51FC1FE5-92BD-5F48-9E0C-98FB62551ADE}"/>
              </a:ext>
            </a:extLst>
          </p:cNvPr>
          <p:cNvSpPr/>
          <p:nvPr/>
        </p:nvSpPr>
        <p:spPr>
          <a:xfrm>
            <a:off x="352317" y="4448640"/>
            <a:ext cx="2090659" cy="5098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 Rounded MT Bold" panose="020F0704030504030204" pitchFamily="34" charset="77"/>
              </a:rPr>
              <a:t>Warnings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3FF29BF5-F96A-7747-AB74-7E97E5348F9D}"/>
              </a:ext>
            </a:extLst>
          </p:cNvPr>
          <p:cNvSpPr/>
          <p:nvPr/>
        </p:nvSpPr>
        <p:spPr>
          <a:xfrm>
            <a:off x="2689887" y="4448640"/>
            <a:ext cx="2090659" cy="5098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 Rounded MT Bold" panose="020F0704030504030204" pitchFamily="34" charset="77"/>
              </a:rPr>
              <a:t>ABC contract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EA42EBD6-F5B3-124D-B3D7-4058A121D3D5}"/>
              </a:ext>
            </a:extLst>
          </p:cNvPr>
          <p:cNvSpPr/>
          <p:nvPr/>
        </p:nvSpPr>
        <p:spPr>
          <a:xfrm>
            <a:off x="5027458" y="4448640"/>
            <a:ext cx="2090659" cy="5098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 Rounded MT Bold" panose="020F0704030504030204" pitchFamily="34" charset="77"/>
              </a:rPr>
              <a:t>Harassment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B5802D74-397E-034A-B19F-08BE58B9F440}"/>
              </a:ext>
            </a:extLst>
          </p:cNvPr>
          <p:cNvSpPr/>
          <p:nvPr/>
        </p:nvSpPr>
        <p:spPr>
          <a:xfrm>
            <a:off x="7365030" y="4448640"/>
            <a:ext cx="2090659" cy="5098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 Rounded MT Bold" panose="020F0704030504030204" pitchFamily="34" charset="77"/>
              </a:rPr>
              <a:t>Damage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9F65B7F-FF75-1A4B-A648-A1286B2CF123}"/>
              </a:ext>
            </a:extLst>
          </p:cNvPr>
          <p:cNvSpPr/>
          <p:nvPr/>
        </p:nvSpPr>
        <p:spPr>
          <a:xfrm>
            <a:off x="9702599" y="1956014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2AA389B9-FA4D-C941-95BA-04EDCFB80E6C}"/>
              </a:ext>
            </a:extLst>
          </p:cNvPr>
          <p:cNvSpPr/>
          <p:nvPr/>
        </p:nvSpPr>
        <p:spPr>
          <a:xfrm>
            <a:off x="9702600" y="4448640"/>
            <a:ext cx="2090659" cy="5098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70C0"/>
                </a:solidFill>
                <a:latin typeface="Arial Rounded MT Bold" panose="020F0704030504030204" pitchFamily="34" charset="77"/>
              </a:rPr>
              <a:t>Youth Offending team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3BA1E0C-FA3A-3442-B9E8-2E8357BCBC8F}"/>
              </a:ext>
            </a:extLst>
          </p:cNvPr>
          <p:cNvSpPr/>
          <p:nvPr/>
        </p:nvSpPr>
        <p:spPr>
          <a:xfrm>
            <a:off x="8777574" y="1758008"/>
            <a:ext cx="801570" cy="80157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 Rounded MT Bold" panose="020F0704030504030204" pitchFamily="34" charset="77"/>
              </a:rPr>
              <a:t>10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D4824FF-5541-8742-B1F3-261E29F3136D}"/>
              </a:ext>
            </a:extLst>
          </p:cNvPr>
          <p:cNvSpPr/>
          <p:nvPr/>
        </p:nvSpPr>
        <p:spPr>
          <a:xfrm>
            <a:off x="6378276" y="1819908"/>
            <a:ext cx="801570" cy="80157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 Rounded MT Bold" panose="020F0704030504030204" pitchFamily="34" charset="77"/>
              </a:rPr>
              <a:t>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C8A0BE-03B1-2B48-BB6A-446FA3F82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730" y="2478759"/>
            <a:ext cx="1102570" cy="11025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A87EA0-EC55-C440-8E42-0C415F357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532" y="2341981"/>
            <a:ext cx="1220228" cy="12202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05EA48-72D0-7745-BB8F-BB40C6FB36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7832" y="2558768"/>
            <a:ext cx="1041400" cy="10414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7931EFE-EE9F-B44A-BE37-8A006AFB7D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5495" y="2520809"/>
            <a:ext cx="1041400" cy="1041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F5DE9B-E1BF-3D48-858C-DD596F2901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7445" y="2330860"/>
            <a:ext cx="1340968" cy="13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1387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05CBD7-5E3D-D743-A86E-E1252BA7AA96}"/>
              </a:ext>
            </a:extLst>
          </p:cNvPr>
          <p:cNvSpPr txBox="1"/>
          <p:nvPr/>
        </p:nvSpPr>
        <p:spPr>
          <a:xfrm>
            <a:off x="781757" y="2210500"/>
            <a:ext cx="105040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77"/>
              </a:rPr>
              <a:t>How do we </a:t>
            </a:r>
            <a:r>
              <a:rPr lang="en-US" sz="6600" b="1" dirty="0">
                <a:solidFill>
                  <a:srgbClr val="00B0F0"/>
                </a:solidFill>
                <a:latin typeface="Arial Rounded MT Bold" panose="020F0704030504030204" pitchFamily="34" charset="77"/>
              </a:rPr>
              <a:t>stop </a:t>
            </a:r>
            <a:r>
              <a:rPr lang="en-US" sz="6600" b="1" dirty="0">
                <a:latin typeface="Arial Rounded MT Bold" panose="020F0704030504030204" pitchFamily="34" charset="77"/>
              </a:rPr>
              <a:t>people doing it?</a:t>
            </a:r>
          </a:p>
        </p:txBody>
      </p:sp>
    </p:spTree>
    <p:extLst>
      <p:ext uri="{BB962C8B-B14F-4D97-AF65-F5344CB8AC3E}">
        <p14:creationId xmlns:p14="http://schemas.microsoft.com/office/powerpoint/2010/main" val="4182065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AD7D72C-FAA3-8340-987D-67FDC0E45E17}"/>
              </a:ext>
            </a:extLst>
          </p:cNvPr>
          <p:cNvSpPr/>
          <p:nvPr/>
        </p:nvSpPr>
        <p:spPr>
          <a:xfrm>
            <a:off x="5932713" y="744142"/>
            <a:ext cx="195944" cy="5399315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2C7708-4227-9640-AAFD-513CFB8A8B9E}"/>
              </a:ext>
            </a:extLst>
          </p:cNvPr>
          <p:cNvSpPr txBox="1"/>
          <p:nvPr/>
        </p:nvSpPr>
        <p:spPr>
          <a:xfrm>
            <a:off x="694671" y="1513814"/>
            <a:ext cx="533601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77"/>
              </a:rPr>
              <a:t>Education</a:t>
            </a:r>
          </a:p>
          <a:p>
            <a:endParaRPr lang="en-US" sz="4400" b="1" dirty="0">
              <a:latin typeface="Arial Rounded MT Bold" panose="020F0704030504030204" pitchFamily="34" charset="77"/>
            </a:endParaRPr>
          </a:p>
          <a:p>
            <a:r>
              <a:rPr lang="en-US" sz="4400" b="1" dirty="0">
                <a:latin typeface="Arial Rounded MT Bold" panose="020F0704030504030204" pitchFamily="34" charset="77"/>
              </a:rPr>
              <a:t>Educating people so they know it is wrong.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D807BD-E944-8547-A476-F634E6A9132F}"/>
              </a:ext>
            </a:extLst>
          </p:cNvPr>
          <p:cNvSpPr txBox="1"/>
          <p:nvPr/>
        </p:nvSpPr>
        <p:spPr>
          <a:xfrm>
            <a:off x="6703586" y="1513814"/>
            <a:ext cx="533601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77"/>
              </a:rPr>
              <a:t>Punishment</a:t>
            </a:r>
          </a:p>
          <a:p>
            <a:endParaRPr lang="en-US" sz="4400" b="1" dirty="0">
              <a:latin typeface="Arial Rounded MT Bold" panose="020F0704030504030204" pitchFamily="34" charset="77"/>
            </a:endParaRPr>
          </a:p>
          <a:p>
            <a:r>
              <a:rPr lang="en-US" sz="4400" b="1" dirty="0">
                <a:latin typeface="Arial Rounded MT Bold" panose="020F0704030504030204" pitchFamily="34" charset="77"/>
              </a:rPr>
              <a:t>Scaring people so they won’t do it again. </a:t>
            </a:r>
          </a:p>
        </p:txBody>
      </p:sp>
    </p:spTree>
    <p:extLst>
      <p:ext uri="{BB962C8B-B14F-4D97-AF65-F5344CB8AC3E}">
        <p14:creationId xmlns:p14="http://schemas.microsoft.com/office/powerpoint/2010/main" val="1200391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riminal Damage on Harewood Grove in Darlington">
            <a:hlinkClick r:id="" action="ppaction://media"/>
            <a:extLst>
              <a:ext uri="{FF2B5EF4-FFF2-40B4-BE49-F238E27FC236}">
                <a16:creationId xmlns:a16="http://schemas.microsoft.com/office/drawing/2014/main" id="{A5B5E518-C0FD-AC43-93E0-135FCEB74E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2752" y="305588"/>
            <a:ext cx="10374847" cy="620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4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05CBD7-5E3D-D743-A86E-E1252BA7AA96}"/>
              </a:ext>
            </a:extLst>
          </p:cNvPr>
          <p:cNvSpPr txBox="1"/>
          <p:nvPr/>
        </p:nvSpPr>
        <p:spPr>
          <a:xfrm>
            <a:off x="1192693" y="2694913"/>
            <a:ext cx="105040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77"/>
              </a:rPr>
              <a:t>Worksheet</a:t>
            </a:r>
          </a:p>
        </p:txBody>
      </p:sp>
    </p:spTree>
    <p:extLst>
      <p:ext uri="{BB962C8B-B14F-4D97-AF65-F5344CB8AC3E}">
        <p14:creationId xmlns:p14="http://schemas.microsoft.com/office/powerpoint/2010/main" val="2708217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11E822-3659-654D-9283-56C114C78557}"/>
              </a:ext>
            </a:extLst>
          </p:cNvPr>
          <p:cNvSpPr txBox="1"/>
          <p:nvPr/>
        </p:nvSpPr>
        <p:spPr>
          <a:xfrm>
            <a:off x="3986143" y="1977106"/>
            <a:ext cx="87773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What have we </a:t>
            </a:r>
            <a:r>
              <a:rPr lang="en-US" sz="8000" b="1" dirty="0">
                <a:solidFill>
                  <a:srgbClr val="FFC000"/>
                </a:solidFill>
                <a:latin typeface="Arial Rounded MT Bold" panose="020F0704030504030204" pitchFamily="34" charset="77"/>
              </a:rPr>
              <a:t>learned</a:t>
            </a:r>
            <a:r>
              <a:rPr lang="en-US" sz="80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 today?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B55186-EC67-2E4B-ABE3-EFBA1119F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563" y="630524"/>
            <a:ext cx="22926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27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05CBD7-5E3D-D743-A86E-E1252BA7AA96}"/>
              </a:ext>
            </a:extLst>
          </p:cNvPr>
          <p:cNvSpPr txBox="1"/>
          <p:nvPr/>
        </p:nvSpPr>
        <p:spPr>
          <a:xfrm>
            <a:off x="735493" y="2306705"/>
            <a:ext cx="105040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77"/>
              </a:rPr>
              <a:t>Can anyone tell me what is </a:t>
            </a:r>
            <a:r>
              <a:rPr lang="en-US" sz="6600" b="1" dirty="0">
                <a:solidFill>
                  <a:srgbClr val="00B0F0"/>
                </a:solidFill>
                <a:latin typeface="Arial Rounded MT Bold" panose="020F0704030504030204" pitchFamily="34" charset="77"/>
              </a:rPr>
              <a:t>anti social </a:t>
            </a:r>
            <a:r>
              <a:rPr lang="en-US" sz="6600" b="1" dirty="0" err="1">
                <a:solidFill>
                  <a:srgbClr val="00B0F0"/>
                </a:solidFill>
                <a:latin typeface="Arial Rounded MT Bold" panose="020F0704030504030204" pitchFamily="34" charset="77"/>
              </a:rPr>
              <a:t>behaviour</a:t>
            </a:r>
            <a:r>
              <a:rPr lang="en-US" sz="6600" b="1" dirty="0">
                <a:latin typeface="Arial Rounded MT Bold" panose="020F0704030504030204" pitchFamily="34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07599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4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29BB2F-D065-3243-9B10-354AABA95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1772" y="630524"/>
            <a:ext cx="450797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78E39E-73CB-7E42-BCC2-E46BBD111395}"/>
              </a:ext>
            </a:extLst>
          </p:cNvPr>
          <p:cNvSpPr txBox="1"/>
          <p:nvPr/>
        </p:nvSpPr>
        <p:spPr>
          <a:xfrm>
            <a:off x="670354" y="630524"/>
            <a:ext cx="7690320" cy="5539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4"/>
                </a:solidFill>
                <a:latin typeface="Arial Rounded MT Bold" panose="020F0704030504030204" pitchFamily="34" charset="77"/>
              </a:rPr>
              <a:t>Anti social </a:t>
            </a:r>
            <a:r>
              <a:rPr lang="en-US" sz="4000" b="1" dirty="0" err="1">
                <a:solidFill>
                  <a:schemeClr val="accent4"/>
                </a:solidFill>
                <a:latin typeface="Arial Rounded MT Bold" panose="020F0704030504030204" pitchFamily="34" charset="77"/>
              </a:rPr>
              <a:t>behaviour</a:t>
            </a:r>
            <a:r>
              <a:rPr lang="en-US" sz="4000" b="1" dirty="0">
                <a:solidFill>
                  <a:schemeClr val="accent4"/>
                </a:solidFill>
                <a:latin typeface="Arial Rounded MT Bold" panose="020F0704030504030204" pitchFamily="34" charset="77"/>
              </a:rPr>
              <a:t>  is…</a:t>
            </a:r>
          </a:p>
          <a:p>
            <a:pPr>
              <a:lnSpc>
                <a:spcPct val="120000"/>
              </a:lnSpc>
            </a:pPr>
            <a:endParaRPr lang="en-GB" sz="2400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  <a:p>
            <a:pPr>
              <a:lnSpc>
                <a:spcPct val="120000"/>
              </a:lnSpc>
            </a:pPr>
            <a:r>
              <a:rPr lang="en-GB" sz="24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Legal definition – The Crime and Disorder Act 1998 defines anti-social behaviour as acting in a manner that has "caused or was likely to cause </a:t>
            </a:r>
            <a:r>
              <a:rPr lang="en-GB" sz="2400" u="sng" dirty="0">
                <a:solidFill>
                  <a:schemeClr val="bg1"/>
                </a:solidFill>
                <a:latin typeface="Arial Rounded MT Bold" panose="020F0704030504030204" pitchFamily="34" charset="77"/>
              </a:rPr>
              <a:t>harassment</a:t>
            </a:r>
            <a:r>
              <a:rPr lang="en-GB" sz="24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, </a:t>
            </a:r>
            <a:r>
              <a:rPr lang="en-GB" sz="2400" u="sng" dirty="0">
                <a:solidFill>
                  <a:schemeClr val="bg1"/>
                </a:solidFill>
                <a:latin typeface="Arial Rounded MT Bold" panose="020F0704030504030204" pitchFamily="34" charset="77"/>
              </a:rPr>
              <a:t>alarm</a:t>
            </a:r>
            <a:r>
              <a:rPr lang="en-GB" sz="24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 or </a:t>
            </a:r>
            <a:r>
              <a:rPr lang="en-GB" sz="2400" u="sng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distress</a:t>
            </a:r>
            <a:r>
              <a:rPr lang="en-GB" sz="24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 to one or more persons </a:t>
            </a:r>
            <a:r>
              <a:rPr lang="en-GB" sz="2400" u="sng" dirty="0">
                <a:solidFill>
                  <a:schemeClr val="bg1"/>
                </a:solidFill>
                <a:latin typeface="Arial Rounded MT Bold" panose="020F0704030504030204" pitchFamily="34" charset="77"/>
              </a:rPr>
              <a:t>not</a:t>
            </a:r>
            <a:r>
              <a:rPr lang="en-GB" sz="24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 of the </a:t>
            </a:r>
            <a:r>
              <a:rPr lang="en-GB" sz="2400" u="sng" dirty="0">
                <a:solidFill>
                  <a:schemeClr val="bg1"/>
                </a:solidFill>
                <a:latin typeface="Arial Rounded MT Bold" panose="020F0704030504030204" pitchFamily="34" charset="77"/>
              </a:rPr>
              <a:t>same household</a:t>
            </a:r>
            <a:r>
              <a:rPr lang="en-GB" sz="24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“</a:t>
            </a:r>
          </a:p>
          <a:p>
            <a:pPr>
              <a:lnSpc>
                <a:spcPct val="120000"/>
              </a:lnSpc>
            </a:pPr>
            <a:endParaRPr lang="en-GB" sz="2400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  <a:p>
            <a:pPr>
              <a:lnSpc>
                <a:spcPct val="120000"/>
              </a:lnSpc>
            </a:pPr>
            <a:r>
              <a:rPr lang="en-GB" sz="24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Antisocial Behaviour and Crime and Policing Act 2014 – “any behaviour that causes a detriment to the </a:t>
            </a:r>
            <a:r>
              <a:rPr lang="en-GB" sz="2400" u="sng" dirty="0">
                <a:solidFill>
                  <a:schemeClr val="bg1"/>
                </a:solidFill>
                <a:latin typeface="Arial Rounded MT Bold" panose="020F0704030504030204" pitchFamily="34" charset="77"/>
              </a:rPr>
              <a:t>community</a:t>
            </a:r>
            <a:r>
              <a:rPr lang="en-GB" sz="24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 and is persistent and unreasonable”</a:t>
            </a:r>
          </a:p>
        </p:txBody>
      </p:sp>
    </p:spTree>
    <p:extLst>
      <p:ext uri="{BB962C8B-B14F-4D97-AF65-F5344CB8AC3E}">
        <p14:creationId xmlns:p14="http://schemas.microsoft.com/office/powerpoint/2010/main" val="682362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65DE400-711A-3341-A90E-89F37E9B78C4}"/>
              </a:ext>
            </a:extLst>
          </p:cNvPr>
          <p:cNvSpPr/>
          <p:nvPr/>
        </p:nvSpPr>
        <p:spPr>
          <a:xfrm>
            <a:off x="1413674" y="1099626"/>
            <a:ext cx="2945399" cy="29453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27B2B9C-22C1-2E4A-89A4-5012B9626B4C}"/>
              </a:ext>
            </a:extLst>
          </p:cNvPr>
          <p:cNvSpPr/>
          <p:nvPr/>
        </p:nvSpPr>
        <p:spPr>
          <a:xfrm>
            <a:off x="4706929" y="1099625"/>
            <a:ext cx="2945399" cy="29453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1331075-50AE-A448-BA59-E55DF1F1717F}"/>
              </a:ext>
            </a:extLst>
          </p:cNvPr>
          <p:cNvSpPr/>
          <p:nvPr/>
        </p:nvSpPr>
        <p:spPr>
          <a:xfrm>
            <a:off x="8000187" y="1099625"/>
            <a:ext cx="2945399" cy="29453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AB50CAA-C199-7A4F-8772-994CD06CA8CA}"/>
              </a:ext>
            </a:extLst>
          </p:cNvPr>
          <p:cNvSpPr/>
          <p:nvPr/>
        </p:nvSpPr>
        <p:spPr>
          <a:xfrm>
            <a:off x="1413675" y="4608692"/>
            <a:ext cx="2945398" cy="71822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 Rounded MT Bold" panose="020F0704030504030204" pitchFamily="34" charset="77"/>
              </a:rPr>
              <a:t>Personal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28C0B15-F659-D341-A3FE-FAECE5E193C4}"/>
              </a:ext>
            </a:extLst>
          </p:cNvPr>
          <p:cNvSpPr/>
          <p:nvPr/>
        </p:nvSpPr>
        <p:spPr>
          <a:xfrm>
            <a:off x="4706930" y="4608692"/>
            <a:ext cx="2945398" cy="71822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 Rounded MT Bold" panose="020F0704030504030204" pitchFamily="34" charset="77"/>
              </a:rPr>
              <a:t>Nuisance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C0316CA-8FBD-AA4C-A536-03DD8E42F22A}"/>
              </a:ext>
            </a:extLst>
          </p:cNvPr>
          <p:cNvSpPr/>
          <p:nvPr/>
        </p:nvSpPr>
        <p:spPr>
          <a:xfrm>
            <a:off x="8000187" y="4608692"/>
            <a:ext cx="2945398" cy="71822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 Rounded MT Bold" panose="020F0704030504030204" pitchFamily="34" charset="77"/>
              </a:rPr>
              <a:t>Environmental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DF1FE1-7DB4-6946-BAD9-F79E6142A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8281" y="1692238"/>
            <a:ext cx="1768177" cy="17681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864E8D-B3E6-8B4C-B297-ABF8BDDBB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4769" y="1730698"/>
            <a:ext cx="1729717" cy="17297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096FB-5BFC-5B41-9480-935201802D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7618" y="1692238"/>
            <a:ext cx="1702038" cy="170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41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05CBD7-5E3D-D743-A86E-E1252BA7AA96}"/>
              </a:ext>
            </a:extLst>
          </p:cNvPr>
          <p:cNvSpPr txBox="1"/>
          <p:nvPr/>
        </p:nvSpPr>
        <p:spPr>
          <a:xfrm>
            <a:off x="716443" y="2123413"/>
            <a:ext cx="105040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77"/>
              </a:rPr>
              <a:t>Can you think of any </a:t>
            </a:r>
            <a:r>
              <a:rPr lang="en-US" sz="6600" b="1" dirty="0">
                <a:solidFill>
                  <a:srgbClr val="00B0F0"/>
                </a:solidFill>
                <a:latin typeface="Arial Rounded MT Bold" panose="020F0704030504030204" pitchFamily="34" charset="77"/>
              </a:rPr>
              <a:t>anti social </a:t>
            </a:r>
            <a:r>
              <a:rPr lang="en-US" sz="6600" b="1" dirty="0" err="1">
                <a:solidFill>
                  <a:srgbClr val="00B0F0"/>
                </a:solidFill>
                <a:latin typeface="Arial Rounded MT Bold" panose="020F0704030504030204" pitchFamily="34" charset="77"/>
              </a:rPr>
              <a:t>behaviour</a:t>
            </a:r>
            <a:r>
              <a:rPr lang="en-US" sz="6600" b="1" dirty="0">
                <a:latin typeface="Arial Rounded MT Bold" panose="020F0704030504030204" pitchFamily="34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58285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E936CDF4-D86D-F648-9BBB-62B9ED7A19E9}"/>
              </a:ext>
            </a:extLst>
          </p:cNvPr>
          <p:cNvSpPr/>
          <p:nvPr/>
        </p:nvSpPr>
        <p:spPr>
          <a:xfrm>
            <a:off x="308773" y="364839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F2404B4-FA64-1440-89B6-905EE2551470}"/>
              </a:ext>
            </a:extLst>
          </p:cNvPr>
          <p:cNvSpPr/>
          <p:nvPr/>
        </p:nvSpPr>
        <p:spPr>
          <a:xfrm>
            <a:off x="2646343" y="364838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422C554-6304-E143-95DD-BCE60379E2F9}"/>
              </a:ext>
            </a:extLst>
          </p:cNvPr>
          <p:cNvSpPr/>
          <p:nvPr/>
        </p:nvSpPr>
        <p:spPr>
          <a:xfrm>
            <a:off x="4983915" y="364838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46BAEF2-CA10-2249-848B-2827A7C44EA3}"/>
              </a:ext>
            </a:extLst>
          </p:cNvPr>
          <p:cNvSpPr/>
          <p:nvPr/>
        </p:nvSpPr>
        <p:spPr>
          <a:xfrm>
            <a:off x="7321486" y="362966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BE57B58-E7BA-254E-A86B-C5C9A5A79F3B}"/>
              </a:ext>
            </a:extLst>
          </p:cNvPr>
          <p:cNvSpPr/>
          <p:nvPr/>
        </p:nvSpPr>
        <p:spPr>
          <a:xfrm>
            <a:off x="308774" y="2855592"/>
            <a:ext cx="2090659" cy="5098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 Rounded MT Bold" panose="020F0704030504030204" pitchFamily="34" charset="77"/>
              </a:rPr>
              <a:t>Damage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07C3F2E-296A-8B49-974B-15A4F4D6851D}"/>
              </a:ext>
            </a:extLst>
          </p:cNvPr>
          <p:cNvSpPr/>
          <p:nvPr/>
        </p:nvSpPr>
        <p:spPr>
          <a:xfrm>
            <a:off x="2646344" y="2855592"/>
            <a:ext cx="2090659" cy="5098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 Rounded MT Bold" panose="020F0704030504030204" pitchFamily="34" charset="77"/>
              </a:rPr>
              <a:t>Graffiti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AC7FD7B-7941-AF48-937A-11EE6B229BC7}"/>
              </a:ext>
            </a:extLst>
          </p:cNvPr>
          <p:cNvSpPr/>
          <p:nvPr/>
        </p:nvSpPr>
        <p:spPr>
          <a:xfrm>
            <a:off x="4983915" y="2855592"/>
            <a:ext cx="2090659" cy="5098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 Rounded MT Bold" panose="020F0704030504030204" pitchFamily="34" charset="77"/>
              </a:rPr>
              <a:t>Litter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E8A273F-E603-7246-9FD6-7AF7EE7C4A8D}"/>
              </a:ext>
            </a:extLst>
          </p:cNvPr>
          <p:cNvSpPr/>
          <p:nvPr/>
        </p:nvSpPr>
        <p:spPr>
          <a:xfrm>
            <a:off x="7321487" y="2855592"/>
            <a:ext cx="2090659" cy="5098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 Rounded MT Bold" panose="020F0704030504030204" pitchFamily="34" charset="77"/>
              </a:rPr>
              <a:t>Noise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061F648-93A9-904F-BA48-EB8E865B686B}"/>
              </a:ext>
            </a:extLst>
          </p:cNvPr>
          <p:cNvGrpSpPr/>
          <p:nvPr/>
        </p:nvGrpSpPr>
        <p:grpSpPr>
          <a:xfrm>
            <a:off x="644513" y="713244"/>
            <a:ext cx="1419178" cy="1390102"/>
            <a:chOff x="1561324" y="1951972"/>
            <a:chExt cx="2928255" cy="292825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5C64DFB-0098-C444-ACEB-E6C95A975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1324" y="1951972"/>
              <a:ext cx="2928255" cy="2928255"/>
            </a:xfrm>
            <a:prstGeom prst="rect">
              <a:avLst/>
            </a:prstGeom>
          </p:spPr>
        </p:pic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38D11607-0696-E24A-81BA-B0C3967072D9}"/>
                </a:ext>
              </a:extLst>
            </p:cNvPr>
            <p:cNvSpPr/>
            <p:nvPr/>
          </p:nvSpPr>
          <p:spPr>
            <a:xfrm rot="704650">
              <a:off x="2350860" y="2622830"/>
              <a:ext cx="142196" cy="797170"/>
            </a:xfrm>
            <a:custGeom>
              <a:avLst/>
              <a:gdLst>
                <a:gd name="connsiteX0" fmla="*/ 70338 w 142196"/>
                <a:gd name="connsiteY0" fmla="*/ 797170 h 797170"/>
                <a:gd name="connsiteX1" fmla="*/ 140677 w 142196"/>
                <a:gd name="connsiteY1" fmla="*/ 633047 h 797170"/>
                <a:gd name="connsiteX2" fmla="*/ 117230 w 142196"/>
                <a:gd name="connsiteY2" fmla="*/ 492370 h 797170"/>
                <a:gd name="connsiteX3" fmla="*/ 46892 w 142196"/>
                <a:gd name="connsiteY3" fmla="*/ 328247 h 797170"/>
                <a:gd name="connsiteX4" fmla="*/ 0 w 142196"/>
                <a:gd name="connsiteY4" fmla="*/ 281354 h 797170"/>
                <a:gd name="connsiteX5" fmla="*/ 140677 w 142196"/>
                <a:gd name="connsiteY5" fmla="*/ 211016 h 797170"/>
                <a:gd name="connsiteX6" fmla="*/ 93784 w 142196"/>
                <a:gd name="connsiteY6" fmla="*/ 140677 h 797170"/>
                <a:gd name="connsiteX7" fmla="*/ 70338 w 142196"/>
                <a:gd name="connsiteY7" fmla="*/ 0 h 79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196" h="797170">
                  <a:moveTo>
                    <a:pt x="70338" y="797170"/>
                  </a:moveTo>
                  <a:cubicBezTo>
                    <a:pt x="93784" y="742462"/>
                    <a:pt x="131627" y="691875"/>
                    <a:pt x="140677" y="633047"/>
                  </a:cubicBezTo>
                  <a:cubicBezTo>
                    <a:pt x="147906" y="586061"/>
                    <a:pt x="127543" y="538777"/>
                    <a:pt x="117230" y="492370"/>
                  </a:cubicBezTo>
                  <a:cubicBezTo>
                    <a:pt x="106809" y="445476"/>
                    <a:pt x="70787" y="364089"/>
                    <a:pt x="46892" y="328247"/>
                  </a:cubicBezTo>
                  <a:cubicBezTo>
                    <a:pt x="34630" y="309854"/>
                    <a:pt x="15631" y="296985"/>
                    <a:pt x="0" y="281354"/>
                  </a:cubicBezTo>
                  <a:cubicBezTo>
                    <a:pt x="13657" y="277940"/>
                    <a:pt x="140677" y="263274"/>
                    <a:pt x="140677" y="211016"/>
                  </a:cubicBezTo>
                  <a:cubicBezTo>
                    <a:pt x="140677" y="182837"/>
                    <a:pt x="109415" y="164123"/>
                    <a:pt x="93784" y="140677"/>
                  </a:cubicBezTo>
                  <a:cubicBezTo>
                    <a:pt x="62924" y="48096"/>
                    <a:pt x="70338" y="95053"/>
                    <a:pt x="70338" y="0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2EE39E54-1C2C-F64A-85F7-D5F022B9D554}"/>
                </a:ext>
              </a:extLst>
            </p:cNvPr>
            <p:cNvSpPr/>
            <p:nvPr/>
          </p:nvSpPr>
          <p:spPr>
            <a:xfrm rot="4737009">
              <a:off x="2530724" y="3117320"/>
              <a:ext cx="171377" cy="519067"/>
            </a:xfrm>
            <a:custGeom>
              <a:avLst/>
              <a:gdLst>
                <a:gd name="connsiteX0" fmla="*/ 70338 w 142196"/>
                <a:gd name="connsiteY0" fmla="*/ 797170 h 797170"/>
                <a:gd name="connsiteX1" fmla="*/ 140677 w 142196"/>
                <a:gd name="connsiteY1" fmla="*/ 633047 h 797170"/>
                <a:gd name="connsiteX2" fmla="*/ 117230 w 142196"/>
                <a:gd name="connsiteY2" fmla="*/ 492370 h 797170"/>
                <a:gd name="connsiteX3" fmla="*/ 46892 w 142196"/>
                <a:gd name="connsiteY3" fmla="*/ 328247 h 797170"/>
                <a:gd name="connsiteX4" fmla="*/ 0 w 142196"/>
                <a:gd name="connsiteY4" fmla="*/ 281354 h 797170"/>
                <a:gd name="connsiteX5" fmla="*/ 140677 w 142196"/>
                <a:gd name="connsiteY5" fmla="*/ 211016 h 797170"/>
                <a:gd name="connsiteX6" fmla="*/ 93784 w 142196"/>
                <a:gd name="connsiteY6" fmla="*/ 140677 h 797170"/>
                <a:gd name="connsiteX7" fmla="*/ 70338 w 142196"/>
                <a:gd name="connsiteY7" fmla="*/ 0 h 79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196" h="797170">
                  <a:moveTo>
                    <a:pt x="70338" y="797170"/>
                  </a:moveTo>
                  <a:cubicBezTo>
                    <a:pt x="93784" y="742462"/>
                    <a:pt x="131627" y="691875"/>
                    <a:pt x="140677" y="633047"/>
                  </a:cubicBezTo>
                  <a:cubicBezTo>
                    <a:pt x="147906" y="586061"/>
                    <a:pt x="127543" y="538777"/>
                    <a:pt x="117230" y="492370"/>
                  </a:cubicBezTo>
                  <a:cubicBezTo>
                    <a:pt x="106809" y="445476"/>
                    <a:pt x="70787" y="364089"/>
                    <a:pt x="46892" y="328247"/>
                  </a:cubicBezTo>
                  <a:cubicBezTo>
                    <a:pt x="34630" y="309854"/>
                    <a:pt x="15631" y="296985"/>
                    <a:pt x="0" y="281354"/>
                  </a:cubicBezTo>
                  <a:cubicBezTo>
                    <a:pt x="13657" y="277940"/>
                    <a:pt x="140677" y="263274"/>
                    <a:pt x="140677" y="211016"/>
                  </a:cubicBezTo>
                  <a:cubicBezTo>
                    <a:pt x="140677" y="182837"/>
                    <a:pt x="109415" y="164123"/>
                    <a:pt x="93784" y="140677"/>
                  </a:cubicBezTo>
                  <a:cubicBezTo>
                    <a:pt x="62924" y="48096"/>
                    <a:pt x="70338" y="95053"/>
                    <a:pt x="70338" y="0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9507C1B4-402D-5E4F-9956-3217A1BA7A78}"/>
                </a:ext>
              </a:extLst>
            </p:cNvPr>
            <p:cNvSpPr/>
            <p:nvPr/>
          </p:nvSpPr>
          <p:spPr>
            <a:xfrm rot="8027279">
              <a:off x="2476998" y="3268907"/>
              <a:ext cx="308173" cy="797170"/>
            </a:xfrm>
            <a:custGeom>
              <a:avLst/>
              <a:gdLst>
                <a:gd name="connsiteX0" fmla="*/ 70338 w 142196"/>
                <a:gd name="connsiteY0" fmla="*/ 797170 h 797170"/>
                <a:gd name="connsiteX1" fmla="*/ 140677 w 142196"/>
                <a:gd name="connsiteY1" fmla="*/ 633047 h 797170"/>
                <a:gd name="connsiteX2" fmla="*/ 117230 w 142196"/>
                <a:gd name="connsiteY2" fmla="*/ 492370 h 797170"/>
                <a:gd name="connsiteX3" fmla="*/ 46892 w 142196"/>
                <a:gd name="connsiteY3" fmla="*/ 328247 h 797170"/>
                <a:gd name="connsiteX4" fmla="*/ 0 w 142196"/>
                <a:gd name="connsiteY4" fmla="*/ 281354 h 797170"/>
                <a:gd name="connsiteX5" fmla="*/ 140677 w 142196"/>
                <a:gd name="connsiteY5" fmla="*/ 211016 h 797170"/>
                <a:gd name="connsiteX6" fmla="*/ 93784 w 142196"/>
                <a:gd name="connsiteY6" fmla="*/ 140677 h 797170"/>
                <a:gd name="connsiteX7" fmla="*/ 70338 w 142196"/>
                <a:gd name="connsiteY7" fmla="*/ 0 h 79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196" h="797170">
                  <a:moveTo>
                    <a:pt x="70338" y="797170"/>
                  </a:moveTo>
                  <a:cubicBezTo>
                    <a:pt x="93784" y="742462"/>
                    <a:pt x="131627" y="691875"/>
                    <a:pt x="140677" y="633047"/>
                  </a:cubicBezTo>
                  <a:cubicBezTo>
                    <a:pt x="147906" y="586061"/>
                    <a:pt x="127543" y="538777"/>
                    <a:pt x="117230" y="492370"/>
                  </a:cubicBezTo>
                  <a:cubicBezTo>
                    <a:pt x="106809" y="445476"/>
                    <a:pt x="70787" y="364089"/>
                    <a:pt x="46892" y="328247"/>
                  </a:cubicBezTo>
                  <a:cubicBezTo>
                    <a:pt x="34630" y="309854"/>
                    <a:pt x="15631" y="296985"/>
                    <a:pt x="0" y="281354"/>
                  </a:cubicBezTo>
                  <a:cubicBezTo>
                    <a:pt x="13657" y="277940"/>
                    <a:pt x="140677" y="263274"/>
                    <a:pt x="140677" y="211016"/>
                  </a:cubicBezTo>
                  <a:cubicBezTo>
                    <a:pt x="140677" y="182837"/>
                    <a:pt x="109415" y="164123"/>
                    <a:pt x="93784" y="140677"/>
                  </a:cubicBezTo>
                  <a:cubicBezTo>
                    <a:pt x="62924" y="48096"/>
                    <a:pt x="70338" y="95053"/>
                    <a:pt x="70338" y="0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AFFD0CEB-2BF1-854B-864A-997993BD5120}"/>
                </a:ext>
              </a:extLst>
            </p:cNvPr>
            <p:cNvSpPr/>
            <p:nvPr/>
          </p:nvSpPr>
          <p:spPr>
            <a:xfrm>
              <a:off x="2386361" y="3029942"/>
              <a:ext cx="390293" cy="386158"/>
            </a:xfrm>
            <a:custGeom>
              <a:avLst/>
              <a:gdLst>
                <a:gd name="connsiteX0" fmla="*/ 0 w 390293"/>
                <a:gd name="connsiteY0" fmla="*/ 382331 h 386158"/>
                <a:gd name="connsiteX1" fmla="*/ 100361 w 390293"/>
                <a:gd name="connsiteY1" fmla="*/ 371180 h 386158"/>
                <a:gd name="connsiteX2" fmla="*/ 111512 w 390293"/>
                <a:gd name="connsiteY2" fmla="*/ 215063 h 386158"/>
                <a:gd name="connsiteX3" fmla="*/ 133815 w 390293"/>
                <a:gd name="connsiteY3" fmla="*/ 192760 h 386158"/>
                <a:gd name="connsiteX4" fmla="*/ 267629 w 390293"/>
                <a:gd name="connsiteY4" fmla="*/ 192760 h 386158"/>
                <a:gd name="connsiteX5" fmla="*/ 278780 w 390293"/>
                <a:gd name="connsiteY5" fmla="*/ 159307 h 386158"/>
                <a:gd name="connsiteX6" fmla="*/ 289932 w 390293"/>
                <a:gd name="connsiteY6" fmla="*/ 70097 h 386158"/>
                <a:gd name="connsiteX7" fmla="*/ 301083 w 390293"/>
                <a:gd name="connsiteY7" fmla="*/ 3190 h 386158"/>
                <a:gd name="connsiteX8" fmla="*/ 345688 w 390293"/>
                <a:gd name="connsiteY8" fmla="*/ 14341 h 386158"/>
                <a:gd name="connsiteX9" fmla="*/ 390293 w 390293"/>
                <a:gd name="connsiteY9" fmla="*/ 14341 h 386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293" h="386158">
                  <a:moveTo>
                    <a:pt x="0" y="382331"/>
                  </a:moveTo>
                  <a:cubicBezTo>
                    <a:pt x="33454" y="378614"/>
                    <a:pt x="81690" y="399186"/>
                    <a:pt x="100361" y="371180"/>
                  </a:cubicBezTo>
                  <a:cubicBezTo>
                    <a:pt x="129301" y="327771"/>
                    <a:pt x="101897" y="266341"/>
                    <a:pt x="111512" y="215063"/>
                  </a:cubicBezTo>
                  <a:cubicBezTo>
                    <a:pt x="113450" y="204729"/>
                    <a:pt x="126381" y="200194"/>
                    <a:pt x="133815" y="192760"/>
                  </a:cubicBezTo>
                  <a:cubicBezTo>
                    <a:pt x="182930" y="205040"/>
                    <a:pt x="211241" y="217821"/>
                    <a:pt x="267629" y="192760"/>
                  </a:cubicBezTo>
                  <a:cubicBezTo>
                    <a:pt x="278370" y="187986"/>
                    <a:pt x="275063" y="170458"/>
                    <a:pt x="278780" y="159307"/>
                  </a:cubicBezTo>
                  <a:cubicBezTo>
                    <a:pt x="282497" y="129570"/>
                    <a:pt x="285694" y="99764"/>
                    <a:pt x="289932" y="70097"/>
                  </a:cubicBezTo>
                  <a:cubicBezTo>
                    <a:pt x="293130" y="47714"/>
                    <a:pt x="285095" y="19178"/>
                    <a:pt x="301083" y="3190"/>
                  </a:cubicBezTo>
                  <a:cubicBezTo>
                    <a:pt x="311920" y="-7647"/>
                    <a:pt x="330480" y="12440"/>
                    <a:pt x="345688" y="14341"/>
                  </a:cubicBezTo>
                  <a:cubicBezTo>
                    <a:pt x="360442" y="16185"/>
                    <a:pt x="375425" y="14341"/>
                    <a:pt x="390293" y="14341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83BA246-DEEC-DF4F-9166-27B954576AC5}"/>
                </a:ext>
              </a:extLst>
            </p:cNvPr>
            <p:cNvSpPr/>
            <p:nvPr/>
          </p:nvSpPr>
          <p:spPr>
            <a:xfrm>
              <a:off x="2341756" y="3468029"/>
              <a:ext cx="289932" cy="780586"/>
            </a:xfrm>
            <a:custGeom>
              <a:avLst/>
              <a:gdLst>
                <a:gd name="connsiteX0" fmla="*/ 11151 w 289932"/>
                <a:gd name="connsiteY0" fmla="*/ 0 h 780586"/>
                <a:gd name="connsiteX1" fmla="*/ 0 w 289932"/>
                <a:gd name="connsiteY1" fmla="*/ 278781 h 780586"/>
                <a:gd name="connsiteX2" fmla="*/ 11151 w 289932"/>
                <a:gd name="connsiteY2" fmla="*/ 312234 h 780586"/>
                <a:gd name="connsiteX3" fmla="*/ 189571 w 289932"/>
                <a:gd name="connsiteY3" fmla="*/ 323386 h 780586"/>
                <a:gd name="connsiteX4" fmla="*/ 144966 w 289932"/>
                <a:gd name="connsiteY4" fmla="*/ 446049 h 780586"/>
                <a:gd name="connsiteX5" fmla="*/ 122664 w 289932"/>
                <a:gd name="connsiteY5" fmla="*/ 490654 h 780586"/>
                <a:gd name="connsiteX6" fmla="*/ 133815 w 289932"/>
                <a:gd name="connsiteY6" fmla="*/ 557561 h 780586"/>
                <a:gd name="connsiteX7" fmla="*/ 178420 w 289932"/>
                <a:gd name="connsiteY7" fmla="*/ 602166 h 780586"/>
                <a:gd name="connsiteX8" fmla="*/ 200722 w 289932"/>
                <a:gd name="connsiteY8" fmla="*/ 624469 h 780586"/>
                <a:gd name="connsiteX9" fmla="*/ 211873 w 289932"/>
                <a:gd name="connsiteY9" fmla="*/ 657922 h 780586"/>
                <a:gd name="connsiteX10" fmla="*/ 200722 w 289932"/>
                <a:gd name="connsiteY10" fmla="*/ 735981 h 780586"/>
                <a:gd name="connsiteX11" fmla="*/ 234176 w 289932"/>
                <a:gd name="connsiteY11" fmla="*/ 758283 h 780586"/>
                <a:gd name="connsiteX12" fmla="*/ 289932 w 289932"/>
                <a:gd name="connsiteY12" fmla="*/ 780586 h 780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9932" h="780586">
                  <a:moveTo>
                    <a:pt x="11151" y="0"/>
                  </a:moveTo>
                  <a:cubicBezTo>
                    <a:pt x="7434" y="92927"/>
                    <a:pt x="0" y="185780"/>
                    <a:pt x="0" y="278781"/>
                  </a:cubicBezTo>
                  <a:cubicBezTo>
                    <a:pt x="0" y="290535"/>
                    <a:pt x="-291" y="309542"/>
                    <a:pt x="11151" y="312234"/>
                  </a:cubicBezTo>
                  <a:cubicBezTo>
                    <a:pt x="69156" y="325882"/>
                    <a:pt x="130098" y="319669"/>
                    <a:pt x="189571" y="323386"/>
                  </a:cubicBezTo>
                  <a:cubicBezTo>
                    <a:pt x="173089" y="372831"/>
                    <a:pt x="165653" y="399503"/>
                    <a:pt x="144966" y="446049"/>
                  </a:cubicBezTo>
                  <a:cubicBezTo>
                    <a:pt x="138215" y="461240"/>
                    <a:pt x="130098" y="475786"/>
                    <a:pt x="122664" y="490654"/>
                  </a:cubicBezTo>
                  <a:cubicBezTo>
                    <a:pt x="126381" y="512956"/>
                    <a:pt x="123704" y="537338"/>
                    <a:pt x="133815" y="557561"/>
                  </a:cubicBezTo>
                  <a:cubicBezTo>
                    <a:pt x="143219" y="576368"/>
                    <a:pt x="163552" y="587298"/>
                    <a:pt x="178420" y="602166"/>
                  </a:cubicBezTo>
                  <a:lnTo>
                    <a:pt x="200722" y="624469"/>
                  </a:lnTo>
                  <a:cubicBezTo>
                    <a:pt x="204439" y="635620"/>
                    <a:pt x="211873" y="646168"/>
                    <a:pt x="211873" y="657922"/>
                  </a:cubicBezTo>
                  <a:cubicBezTo>
                    <a:pt x="211873" y="684206"/>
                    <a:pt x="195020" y="710323"/>
                    <a:pt x="200722" y="735981"/>
                  </a:cubicBezTo>
                  <a:cubicBezTo>
                    <a:pt x="203629" y="749064"/>
                    <a:pt x="221857" y="753004"/>
                    <a:pt x="234176" y="758283"/>
                  </a:cubicBezTo>
                  <a:cubicBezTo>
                    <a:pt x="299411" y="786240"/>
                    <a:pt x="262618" y="753269"/>
                    <a:pt x="289932" y="780586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2FDE1227-B7D1-BE47-85F2-81FA80037595}"/>
              </a:ext>
            </a:extLst>
          </p:cNvPr>
          <p:cNvSpPr/>
          <p:nvPr/>
        </p:nvSpPr>
        <p:spPr>
          <a:xfrm>
            <a:off x="308773" y="3590744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B10E2EF-B40B-F344-819F-4F0EE19F768F}"/>
              </a:ext>
            </a:extLst>
          </p:cNvPr>
          <p:cNvSpPr/>
          <p:nvPr/>
        </p:nvSpPr>
        <p:spPr>
          <a:xfrm>
            <a:off x="2646343" y="3590743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5E98372-EA32-3541-9917-61FB446B7A41}"/>
              </a:ext>
            </a:extLst>
          </p:cNvPr>
          <p:cNvSpPr/>
          <p:nvPr/>
        </p:nvSpPr>
        <p:spPr>
          <a:xfrm>
            <a:off x="4983915" y="3590743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17C87BF-BF46-CB47-8FDC-10B8D188510B}"/>
              </a:ext>
            </a:extLst>
          </p:cNvPr>
          <p:cNvSpPr/>
          <p:nvPr/>
        </p:nvSpPr>
        <p:spPr>
          <a:xfrm>
            <a:off x="7321486" y="3588871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51FC1FE5-92BD-5F48-9E0C-98FB62551ADE}"/>
              </a:ext>
            </a:extLst>
          </p:cNvPr>
          <p:cNvSpPr/>
          <p:nvPr/>
        </p:nvSpPr>
        <p:spPr>
          <a:xfrm>
            <a:off x="308774" y="6081497"/>
            <a:ext cx="2090659" cy="5098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 Rounded MT Bold" panose="020F0704030504030204" pitchFamily="34" charset="77"/>
              </a:rPr>
              <a:t>Racism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3FF29BF5-F96A-7747-AB74-7E97E5348F9D}"/>
              </a:ext>
            </a:extLst>
          </p:cNvPr>
          <p:cNvSpPr/>
          <p:nvPr/>
        </p:nvSpPr>
        <p:spPr>
          <a:xfrm>
            <a:off x="2646344" y="6081497"/>
            <a:ext cx="2090659" cy="5098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 Rounded MT Bold" panose="020F0704030504030204" pitchFamily="34" charset="77"/>
              </a:rPr>
              <a:t>Groups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EA42EBD6-F5B3-124D-B3D7-4058A121D3D5}"/>
              </a:ext>
            </a:extLst>
          </p:cNvPr>
          <p:cNvSpPr/>
          <p:nvPr/>
        </p:nvSpPr>
        <p:spPr>
          <a:xfrm>
            <a:off x="4983915" y="6081497"/>
            <a:ext cx="2090659" cy="5098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 Rounded MT Bold" panose="020F0704030504030204" pitchFamily="34" charset="77"/>
              </a:rPr>
              <a:t>Throwing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B5802D74-397E-034A-B19F-08BE58B9F440}"/>
              </a:ext>
            </a:extLst>
          </p:cNvPr>
          <p:cNvSpPr/>
          <p:nvPr/>
        </p:nvSpPr>
        <p:spPr>
          <a:xfrm>
            <a:off x="7321487" y="6081497"/>
            <a:ext cx="2090659" cy="5098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 Rounded MT Bold" panose="020F0704030504030204" pitchFamily="34" charset="77"/>
              </a:rPr>
              <a:t>Alcohol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3502067-F919-A24D-AFFA-B507BD0B8D25}"/>
              </a:ext>
            </a:extLst>
          </p:cNvPr>
          <p:cNvSpPr/>
          <p:nvPr/>
        </p:nvSpPr>
        <p:spPr>
          <a:xfrm>
            <a:off x="9659056" y="365226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564FA2B0-D628-104F-9C8C-7255A3327620}"/>
              </a:ext>
            </a:extLst>
          </p:cNvPr>
          <p:cNvSpPr/>
          <p:nvPr/>
        </p:nvSpPr>
        <p:spPr>
          <a:xfrm>
            <a:off x="9659057" y="2857852"/>
            <a:ext cx="2090659" cy="5098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 Rounded MT Bold" panose="020F0704030504030204" pitchFamily="34" charset="77"/>
              </a:rPr>
              <a:t>Fireworks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9F65B7F-FF75-1A4B-A648-A1286B2CF123}"/>
              </a:ext>
            </a:extLst>
          </p:cNvPr>
          <p:cNvSpPr/>
          <p:nvPr/>
        </p:nvSpPr>
        <p:spPr>
          <a:xfrm>
            <a:off x="9659056" y="3588871"/>
            <a:ext cx="2090660" cy="2090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2AA389B9-FA4D-C941-95BA-04EDCFB80E6C}"/>
              </a:ext>
            </a:extLst>
          </p:cNvPr>
          <p:cNvSpPr/>
          <p:nvPr/>
        </p:nvSpPr>
        <p:spPr>
          <a:xfrm>
            <a:off x="9659057" y="6081497"/>
            <a:ext cx="2090659" cy="5098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 Rounded MT Bold" panose="020F0704030504030204" pitchFamily="34" charset="77"/>
              </a:rPr>
              <a:t>Begging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25572E-2F60-2E43-B838-7E6F20408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2134" y="830344"/>
            <a:ext cx="1250716" cy="12507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12CDD5-878D-4E40-9459-4FEED4B316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0797" y="795394"/>
            <a:ext cx="1275105" cy="12751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ACD283-79CB-0448-B126-6D7AC95A53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3837" y="778640"/>
            <a:ext cx="1259309" cy="12593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1BAB44-0CD0-0D43-B98F-3551FB8E49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0694" y="735471"/>
            <a:ext cx="1396409" cy="13350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06BEF2-D233-2F4A-8CD5-92DA90A046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487" y="4004433"/>
            <a:ext cx="1297213" cy="12972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7A9FF5-DB71-2E4F-9B92-3361E89C2F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0797" y="4033079"/>
            <a:ext cx="1211417" cy="121141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0D45C47-0B46-3649-B10E-96BC38D333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06775" y="3811239"/>
            <a:ext cx="1383387" cy="13833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F44089-478C-3044-8D8D-7DA4289774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98223" y="4196799"/>
            <a:ext cx="997827" cy="9978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B7E6C9A-BA2D-6045-B0EC-C2DA6C25AA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86358" y="4177684"/>
            <a:ext cx="1036056" cy="103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575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05CBD7-5E3D-D743-A86E-E1252BA7AA96}"/>
              </a:ext>
            </a:extLst>
          </p:cNvPr>
          <p:cNvSpPr txBox="1"/>
          <p:nvPr/>
        </p:nvSpPr>
        <p:spPr>
          <a:xfrm>
            <a:off x="716443" y="2123413"/>
            <a:ext cx="105040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77"/>
              </a:rPr>
              <a:t>Can you match the words to the </a:t>
            </a:r>
            <a:r>
              <a:rPr lang="en-US" sz="6600" b="1" dirty="0">
                <a:solidFill>
                  <a:srgbClr val="00B0F0"/>
                </a:solidFill>
                <a:latin typeface="Arial Rounded MT Bold" panose="020F0704030504030204" pitchFamily="34" charset="77"/>
              </a:rPr>
              <a:t>pictures</a:t>
            </a:r>
            <a:r>
              <a:rPr lang="en-US" sz="6600" b="1" dirty="0">
                <a:latin typeface="Arial Rounded MT Bold" panose="020F0704030504030204" pitchFamily="34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84649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05CBD7-5E3D-D743-A86E-E1252BA7AA96}"/>
              </a:ext>
            </a:extLst>
          </p:cNvPr>
          <p:cNvSpPr txBox="1"/>
          <p:nvPr/>
        </p:nvSpPr>
        <p:spPr>
          <a:xfrm>
            <a:off x="1192693" y="2694913"/>
            <a:ext cx="105040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77"/>
              </a:rPr>
              <a:t>What is in the </a:t>
            </a:r>
            <a:r>
              <a:rPr lang="en-US" sz="6600" b="1" dirty="0">
                <a:solidFill>
                  <a:srgbClr val="00B0F0"/>
                </a:solidFill>
                <a:latin typeface="Arial Rounded MT Bold" panose="020F0704030504030204" pitchFamily="34" charset="77"/>
              </a:rPr>
              <a:t>bag</a:t>
            </a:r>
            <a:r>
              <a:rPr lang="en-US" sz="6600" b="1" dirty="0">
                <a:latin typeface="Arial Rounded MT Bold" panose="020F0704030504030204" pitchFamily="34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648049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11229</TotalTime>
  <Words>327</Words>
  <Application>Microsoft Macintosh PowerPoint</Application>
  <PresentationFormat>Widescreen</PresentationFormat>
  <Paragraphs>75</Paragraphs>
  <Slides>21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Arial Rounded MT Bold</vt:lpstr>
      <vt:lpstr>Calibri</vt:lpstr>
      <vt:lpstr>Calibri Light</vt:lpstr>
      <vt:lpstr>Franklin Gothic Book</vt:lpstr>
      <vt:lpstr>Mangal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Williams</dc:creator>
  <cp:lastModifiedBy>Microsoft Office User</cp:lastModifiedBy>
  <cp:revision>47</cp:revision>
  <cp:lastPrinted>2019-04-11T13:58:06Z</cp:lastPrinted>
  <dcterms:created xsi:type="dcterms:W3CDTF">2019-04-09T08:12:13Z</dcterms:created>
  <dcterms:modified xsi:type="dcterms:W3CDTF">2020-02-04T11:25:35Z</dcterms:modified>
</cp:coreProperties>
</file>