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9" r:id="rId2"/>
  </p:sldMasterIdLst>
  <p:notesMasterIdLst>
    <p:notesMasterId r:id="rId26"/>
  </p:notesMasterIdLst>
  <p:handoutMasterIdLst>
    <p:handoutMasterId r:id="rId27"/>
  </p:handoutMasterIdLst>
  <p:sldIdLst>
    <p:sldId id="464" r:id="rId3"/>
    <p:sldId id="381" r:id="rId4"/>
    <p:sldId id="445" r:id="rId5"/>
    <p:sldId id="436" r:id="rId6"/>
    <p:sldId id="450" r:id="rId7"/>
    <p:sldId id="449" r:id="rId8"/>
    <p:sldId id="442" r:id="rId9"/>
    <p:sldId id="453" r:id="rId10"/>
    <p:sldId id="452" r:id="rId11"/>
    <p:sldId id="454" r:id="rId12"/>
    <p:sldId id="455" r:id="rId13"/>
    <p:sldId id="465" r:id="rId14"/>
    <p:sldId id="439" r:id="rId15"/>
    <p:sldId id="456" r:id="rId16"/>
    <p:sldId id="458" r:id="rId17"/>
    <p:sldId id="460" r:id="rId18"/>
    <p:sldId id="466" r:id="rId19"/>
    <p:sldId id="461" r:id="rId20"/>
    <p:sldId id="438" r:id="rId21"/>
    <p:sldId id="467" r:id="rId22"/>
    <p:sldId id="468" r:id="rId23"/>
    <p:sldId id="435" r:id="rId24"/>
    <p:sldId id="375" r:id="rId25"/>
  </p:sldIdLst>
  <p:sldSz cx="12192000" cy="6858000"/>
  <p:notesSz cx="7023100" cy="9309100"/>
  <p:embeddedFontLs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Wingdings 3" pitchFamily="2" charset="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1B38"/>
    <a:srgbClr val="00579E"/>
    <a:srgbClr val="036175"/>
    <a:srgbClr val="0076CD"/>
    <a:srgbClr val="00A1D0"/>
    <a:srgbClr val="0084C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71" autoAdjust="0"/>
    <p:restoredTop sz="84422" autoAdjust="0"/>
  </p:normalViewPr>
  <p:slideViewPr>
    <p:cSldViewPr snapToGrid="0" showGuides="1">
      <p:cViewPr varScale="1">
        <p:scale>
          <a:sx n="77" d="100"/>
          <a:sy n="77" d="100"/>
        </p:scale>
        <p:origin x="200" y="736"/>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28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t>5/23/23</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t>‹#›</a:t>
            </a:fld>
            <a:endParaRPr lang="en-US"/>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t>5/23/23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t>‹#›</a:t>
            </a:fld>
            <a:endParaRPr lang="en-US"/>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know what a Hate Crime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can tell me an example of a Hate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you’ve witnessed a Hate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1</a:t>
            </a:fld>
            <a:endParaRPr lang="en-US"/>
          </a:p>
        </p:txBody>
      </p:sp>
    </p:spTree>
    <p:extLst>
      <p:ext uri="{BB962C8B-B14F-4D97-AF65-F5344CB8AC3E}">
        <p14:creationId xmlns:p14="http://schemas.microsoft.com/office/powerpoint/2010/main" val="2101101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fld id="{67F715A1-4ADC-44E0-9587-804FF39D6B22}" type="slidenum">
              <a:rPr lang="en-US" smtClean="0"/>
              <a:t>15</a:t>
            </a:fld>
            <a:endParaRPr lang="en-US"/>
          </a:p>
        </p:txBody>
      </p:sp>
    </p:spTree>
    <p:extLst>
      <p:ext uri="{BB962C8B-B14F-4D97-AF65-F5344CB8AC3E}">
        <p14:creationId xmlns:p14="http://schemas.microsoft.com/office/powerpoint/2010/main" val="3409759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67F715A1-4ADC-44E0-9587-804FF39D6B22}" type="slidenum">
              <a:rPr lang="en-US" smtClean="0"/>
              <a:t>17</a:t>
            </a:fld>
            <a:endParaRPr lang="en-US"/>
          </a:p>
        </p:txBody>
      </p:sp>
    </p:spTree>
    <p:extLst>
      <p:ext uri="{BB962C8B-B14F-4D97-AF65-F5344CB8AC3E}">
        <p14:creationId xmlns:p14="http://schemas.microsoft.com/office/powerpoint/2010/main" val="2524432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Upset</a:t>
            </a:r>
          </a:p>
          <a:p>
            <a:pPr marL="285750" indent="-285750">
              <a:buFont typeface="Arial" panose="020B0604020202020204" pitchFamily="34" charset="0"/>
              <a:buChar char="•"/>
            </a:pPr>
            <a:r>
              <a:rPr lang="en-GB" sz="1200" dirty="0"/>
              <a:t>Angry</a:t>
            </a:r>
          </a:p>
          <a:p>
            <a:pPr marL="285750" indent="-285750">
              <a:buFont typeface="Arial" panose="020B0604020202020204" pitchFamily="34" charset="0"/>
              <a:buChar char="•"/>
            </a:pPr>
            <a:r>
              <a:rPr lang="en-GB" sz="1200" dirty="0"/>
              <a:t>Depressed</a:t>
            </a:r>
          </a:p>
          <a:p>
            <a:pPr marL="285750" indent="-285750">
              <a:buFont typeface="Arial" panose="020B0604020202020204" pitchFamily="34" charset="0"/>
              <a:buChar char="•"/>
            </a:pPr>
            <a:r>
              <a:rPr lang="en-GB" sz="1200" dirty="0"/>
              <a:t>Lonely</a:t>
            </a:r>
          </a:p>
          <a:p>
            <a:pPr marL="285750" indent="-285750">
              <a:buFont typeface="Arial" panose="020B0604020202020204" pitchFamily="34" charset="0"/>
              <a:buChar char="•"/>
            </a:pPr>
            <a:r>
              <a:rPr lang="en-GB" sz="1200" dirty="0"/>
              <a:t>Scared</a:t>
            </a:r>
          </a:p>
          <a:p>
            <a:pPr marL="285750" indent="-285750">
              <a:buFont typeface="Arial" panose="020B0604020202020204" pitchFamily="34" charset="0"/>
              <a:buChar char="•"/>
            </a:pPr>
            <a:r>
              <a:rPr lang="en-GB" sz="1200" dirty="0"/>
              <a:t>Afraid</a:t>
            </a:r>
          </a:p>
          <a:p>
            <a:pPr marL="285750" indent="-285750">
              <a:buFont typeface="Arial" panose="020B0604020202020204" pitchFamily="34" charset="0"/>
              <a:buChar char="•"/>
            </a:pPr>
            <a:r>
              <a:rPr lang="en-GB" sz="1200" dirty="0"/>
              <a:t>Anxiety</a:t>
            </a:r>
          </a:p>
          <a:p>
            <a:pPr marL="285750" indent="-285750">
              <a:buFont typeface="Arial" panose="020B0604020202020204" pitchFamily="34" charset="0"/>
              <a:buChar char="•"/>
            </a:pPr>
            <a:r>
              <a:rPr lang="en-GB" sz="1200" dirty="0"/>
              <a:t>Low self-esteem</a:t>
            </a:r>
            <a:endParaRPr lang="en-US" dirty="0"/>
          </a:p>
        </p:txBody>
      </p:sp>
      <p:sp>
        <p:nvSpPr>
          <p:cNvPr id="4" name="Slide Number Placeholder 3"/>
          <p:cNvSpPr>
            <a:spLocks noGrp="1"/>
          </p:cNvSpPr>
          <p:nvPr>
            <p:ph type="sldNum" sz="quarter" idx="5"/>
          </p:nvPr>
        </p:nvSpPr>
        <p:spPr/>
        <p:txBody>
          <a:bodyPr/>
          <a:lstStyle/>
          <a:p>
            <a:fld id="{67F715A1-4ADC-44E0-9587-804FF39D6B22}" type="slidenum">
              <a:rPr lang="en-US" smtClean="0"/>
              <a:t>18</a:t>
            </a:fld>
            <a:endParaRPr lang="en-US"/>
          </a:p>
        </p:txBody>
      </p:sp>
    </p:spTree>
    <p:extLst>
      <p:ext uri="{BB962C8B-B14F-4D97-AF65-F5344CB8AC3E}">
        <p14:creationId xmlns:p14="http://schemas.microsoft.com/office/powerpoint/2010/main" val="57720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lnSpc>
                <a:spcPct val="120000"/>
              </a:lnSpc>
              <a:buFont typeface="Arial" panose="020B0604020202020204" pitchFamily="34" charset="0"/>
              <a:buChar char="•"/>
            </a:pPr>
            <a:r>
              <a:rPr lang="en-GB" sz="1200" b="1" dirty="0"/>
              <a:t>Many employers won’t give you a job if you have a criminal record </a:t>
            </a:r>
          </a:p>
          <a:p>
            <a:pPr marL="571500" indent="-571500">
              <a:lnSpc>
                <a:spcPct val="120000"/>
              </a:lnSpc>
              <a:buFont typeface="Arial" panose="020B0604020202020204" pitchFamily="34" charset="0"/>
              <a:buChar char="•"/>
            </a:pPr>
            <a:r>
              <a:rPr lang="en-GB" sz="1200" b="1" dirty="0"/>
              <a:t>Countries like Australia, Canada and America won’t let you into the country if you have a criminal record.</a:t>
            </a:r>
          </a:p>
          <a:p>
            <a:pPr marL="571500" indent="-571500">
              <a:lnSpc>
                <a:spcPct val="120000"/>
              </a:lnSpc>
              <a:buFont typeface="Arial" panose="020B0604020202020204" pitchFamily="34" charset="0"/>
              <a:buChar char="•"/>
            </a:pPr>
            <a:r>
              <a:rPr lang="en-GB" sz="1200" b="1" dirty="0"/>
              <a:t>You could receive a prison sentence.</a:t>
            </a:r>
          </a:p>
          <a:p>
            <a:pPr marL="571500" indent="-571500">
              <a:lnSpc>
                <a:spcPct val="120000"/>
              </a:lnSpc>
              <a:buFont typeface="Arial" panose="020B0604020202020204" pitchFamily="34" charset="0"/>
              <a:buChar char="•"/>
            </a:pPr>
            <a:r>
              <a:rPr lang="en-GB" sz="1200" b="1" dirty="0"/>
              <a:t>If you have a job and get found guilty of any Hate Crime your employer may fire you and you could lose your job.</a:t>
            </a:r>
          </a:p>
          <a:p>
            <a:pPr marL="571500" indent="-571500">
              <a:lnSpc>
                <a:spcPct val="120000"/>
              </a:lnSpc>
              <a:buFont typeface="Arial" panose="020B0604020202020204" pitchFamily="34" charset="0"/>
              <a:buChar char="•"/>
            </a:pPr>
            <a:r>
              <a:rPr lang="en-GB" sz="1200" b="1" dirty="0"/>
              <a:t>You may have to pay a fine and pay compensation to the victim.</a:t>
            </a:r>
          </a:p>
          <a:p>
            <a:endParaRPr lang="en-GB" dirty="0"/>
          </a:p>
        </p:txBody>
      </p:sp>
      <p:sp>
        <p:nvSpPr>
          <p:cNvPr id="4" name="Slide Number Placeholder 3"/>
          <p:cNvSpPr>
            <a:spLocks noGrp="1"/>
          </p:cNvSpPr>
          <p:nvPr>
            <p:ph type="sldNum" sz="quarter" idx="5"/>
          </p:nvPr>
        </p:nvSpPr>
        <p:spPr/>
        <p:txBody>
          <a:bodyPr/>
          <a:lstStyle/>
          <a:p>
            <a:fld id="{67F715A1-4ADC-44E0-9587-804FF39D6B22}" type="slidenum">
              <a:rPr lang="en-US" smtClean="0"/>
              <a:t>19</a:t>
            </a:fld>
            <a:endParaRPr lang="en-US"/>
          </a:p>
        </p:txBody>
      </p:sp>
    </p:spTree>
    <p:extLst>
      <p:ext uri="{BB962C8B-B14F-4D97-AF65-F5344CB8AC3E}">
        <p14:creationId xmlns:p14="http://schemas.microsoft.com/office/powerpoint/2010/main" val="78035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67F715A1-4ADC-44E0-9587-804FF39D6B22}" type="slidenum">
              <a:rPr lang="en-US" smtClean="0"/>
              <a:t>20</a:t>
            </a:fld>
            <a:endParaRPr lang="en-US"/>
          </a:p>
        </p:txBody>
      </p:sp>
    </p:spTree>
    <p:extLst>
      <p:ext uri="{BB962C8B-B14F-4D97-AF65-F5344CB8AC3E}">
        <p14:creationId xmlns:p14="http://schemas.microsoft.com/office/powerpoint/2010/main" val="367751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 panose="020B0604020202020204" pitchFamily="34" charset="0"/>
              <a:buChar char="•"/>
            </a:pPr>
            <a:r>
              <a:rPr lang="en-GB" sz="1200" b="1" dirty="0"/>
              <a:t>Report it to the Police via 999, 101, or online, Stop Hate UK (You can do anonymously if you don’t want to share your personal details)</a:t>
            </a:r>
          </a:p>
          <a:p>
            <a:pPr marL="342900" indent="-342900">
              <a:spcAft>
                <a:spcPts val="1200"/>
              </a:spcAft>
              <a:buFont typeface="Arial" panose="020B0604020202020204" pitchFamily="34" charset="0"/>
              <a:buChar char="•"/>
            </a:pPr>
            <a:r>
              <a:rPr lang="en-GB" sz="1200" b="1" dirty="0"/>
              <a:t>Tell an adult such as the person you live with, a member of teaching staff or a youth worker.</a:t>
            </a:r>
          </a:p>
          <a:p>
            <a:pPr marL="342900" indent="-342900">
              <a:spcAft>
                <a:spcPts val="1200"/>
              </a:spcAft>
              <a:buFont typeface="Arial" panose="020B0604020202020204" pitchFamily="34" charset="0"/>
              <a:buChar char="•"/>
            </a:pPr>
            <a:r>
              <a:rPr lang="en-GB" sz="1200" b="1" dirty="0"/>
              <a:t>If you are in a group chat and someone is making racist comments about another person in the chat, tell the person making the racist comments to stop. Also, privately message the victim to see if they’re ok.</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7F715A1-4ADC-44E0-9587-804FF39D6B22}" type="slidenum">
              <a:rPr lang="en-US" smtClean="0"/>
              <a:t>21</a:t>
            </a:fld>
            <a:endParaRPr lang="en-US"/>
          </a:p>
        </p:txBody>
      </p:sp>
    </p:spTree>
    <p:extLst>
      <p:ext uri="{BB962C8B-B14F-4D97-AF65-F5344CB8AC3E}">
        <p14:creationId xmlns:p14="http://schemas.microsoft.com/office/powerpoint/2010/main" val="16289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safe online – cybersecurity</a:t>
            </a:r>
          </a:p>
          <a:p>
            <a:r>
              <a:rPr lang="en-GB" dirty="0"/>
              <a:t>Childline – website and confidential counselling by phone, email or online chat</a:t>
            </a:r>
          </a:p>
          <a:p>
            <a:r>
              <a:rPr lang="en-GB" dirty="0"/>
              <a:t>True vision</a:t>
            </a:r>
            <a:r>
              <a:rPr lang="en-GB" baseline="0" dirty="0"/>
              <a:t> – Information and guidance about hate incidents including reporting routes</a:t>
            </a:r>
          </a:p>
          <a:p>
            <a:r>
              <a:rPr lang="en-GB" baseline="0" dirty="0" err="1"/>
              <a:t>ThinkUKnow</a:t>
            </a:r>
            <a:r>
              <a:rPr lang="en-GB" baseline="0" dirty="0"/>
              <a:t> – information about broad range of online safety issues for young people</a:t>
            </a:r>
          </a:p>
          <a:p>
            <a:r>
              <a:rPr lang="en-GB" baseline="0" dirty="0"/>
              <a:t>CEOP reporting button – click to be taken to the CEOP reporting tool to report grooming issues</a:t>
            </a:r>
            <a:endParaRPr lang="en-US" dirty="0"/>
          </a:p>
        </p:txBody>
      </p:sp>
      <p:sp>
        <p:nvSpPr>
          <p:cNvPr id="4" name="Slide Number Placeholder 3"/>
          <p:cNvSpPr>
            <a:spLocks noGrp="1"/>
          </p:cNvSpPr>
          <p:nvPr>
            <p:ph type="sldNum" sz="quarter" idx="5"/>
          </p:nvPr>
        </p:nvSpPr>
        <p:spPr/>
        <p:txBody>
          <a:bodyPr/>
          <a:lstStyle/>
          <a:p>
            <a:fld id="{67F715A1-4ADC-44E0-9587-804FF39D6B22}" type="slidenum">
              <a:rPr lang="en-US" smtClean="0"/>
              <a:t>22</a:t>
            </a:fld>
            <a:endParaRPr lang="en-US"/>
          </a:p>
        </p:txBody>
      </p:sp>
    </p:spTree>
    <p:extLst>
      <p:ext uri="{BB962C8B-B14F-4D97-AF65-F5344CB8AC3E}">
        <p14:creationId xmlns:p14="http://schemas.microsoft.com/office/powerpoint/2010/main" val="17329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know what a Hate Crime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can tell me an example of a Hate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you’ve witnessed a Hate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2</a:t>
            </a:fld>
            <a:endParaRPr lang="en-US"/>
          </a:p>
        </p:txBody>
      </p:sp>
    </p:spTree>
    <p:extLst>
      <p:ext uri="{BB962C8B-B14F-4D97-AF65-F5344CB8AC3E}">
        <p14:creationId xmlns:p14="http://schemas.microsoft.com/office/powerpoint/2010/main" val="206076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3</a:t>
            </a:fld>
            <a:endParaRPr lang="en-US"/>
          </a:p>
        </p:txBody>
      </p:sp>
    </p:spTree>
    <p:extLst>
      <p:ext uri="{BB962C8B-B14F-4D97-AF65-F5344CB8AC3E}">
        <p14:creationId xmlns:p14="http://schemas.microsoft.com/office/powerpoint/2010/main" val="424290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67F715A1-4ADC-44E0-9587-804FF39D6B22}" type="slidenum">
              <a:rPr lang="en-US" smtClean="0"/>
              <a:t>4</a:t>
            </a:fld>
            <a:endParaRPr lang="en-US"/>
          </a:p>
        </p:txBody>
      </p:sp>
    </p:spTree>
    <p:extLst>
      <p:ext uri="{BB962C8B-B14F-4D97-AF65-F5344CB8AC3E}">
        <p14:creationId xmlns:p14="http://schemas.microsoft.com/office/powerpoint/2010/main" val="327844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know what a Hate Crime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can tell me an example of a Hate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you’ve witnessed a Hate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5</a:t>
            </a:fld>
            <a:endParaRPr lang="en-US"/>
          </a:p>
        </p:txBody>
      </p:sp>
    </p:spTree>
    <p:extLst>
      <p:ext uri="{BB962C8B-B14F-4D97-AF65-F5344CB8AC3E}">
        <p14:creationId xmlns:p14="http://schemas.microsoft.com/office/powerpoint/2010/main" val="218791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Hitting, punching, kicking or throwing an on object at someone.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Damaging or breaking their property.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Saying or shouting abusive comments at a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Calling a person a nasty name directed at their protected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Making horrible jokes about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Sending a person abusive messages via text, </a:t>
            </a:r>
            <a:r>
              <a:rPr lang="en-US" b="1" dirty="0" err="1">
                <a:solidFill>
                  <a:schemeClr val="tx1"/>
                </a:solidFill>
              </a:rPr>
              <a:t>Whatsapp</a:t>
            </a:r>
            <a:r>
              <a:rPr lang="en-US" b="1" dirty="0">
                <a:solidFill>
                  <a:schemeClr val="tx1"/>
                </a:solidFill>
              </a:rPr>
              <a:t> or email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Posting and sharing abusive comments, images or images on social media apps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Bullying or harassing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67F715A1-4ADC-44E0-9587-804FF39D6B22}" type="slidenum">
              <a:rPr lang="en-US" smtClean="0"/>
              <a:t>6</a:t>
            </a:fld>
            <a:endParaRPr lang="en-US"/>
          </a:p>
        </p:txBody>
      </p:sp>
    </p:spTree>
    <p:extLst>
      <p:ext uri="{BB962C8B-B14F-4D97-AF65-F5344CB8AC3E}">
        <p14:creationId xmlns:p14="http://schemas.microsoft.com/office/powerpoint/2010/main" val="69442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know what a Hate Crime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can tell me an example of a Hate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you’ve witnessed a Hate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10</a:t>
            </a:fld>
            <a:endParaRPr lang="en-US"/>
          </a:p>
        </p:txBody>
      </p:sp>
    </p:spTree>
    <p:extLst>
      <p:ext uri="{BB962C8B-B14F-4D97-AF65-F5344CB8AC3E}">
        <p14:creationId xmlns:p14="http://schemas.microsoft.com/office/powerpoint/2010/main" val="91074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67F715A1-4ADC-44E0-9587-804FF39D6B22}" type="slidenum">
              <a:rPr lang="en-US" smtClean="0"/>
              <a:t>11</a:t>
            </a:fld>
            <a:endParaRPr lang="en-US"/>
          </a:p>
        </p:txBody>
      </p:sp>
    </p:spTree>
    <p:extLst>
      <p:ext uri="{BB962C8B-B14F-4D97-AF65-F5344CB8AC3E}">
        <p14:creationId xmlns:p14="http://schemas.microsoft.com/office/powerpoint/2010/main" val="408869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know what a Hate Crime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 can tell me an example of a Hate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think you’ve witnessed a Hate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67F715A1-4ADC-44E0-9587-804FF39D6B22}" type="slidenum">
              <a:rPr lang="en-US" smtClean="0"/>
              <a:t>12</a:t>
            </a:fld>
            <a:endParaRPr lang="en-US"/>
          </a:p>
        </p:txBody>
      </p:sp>
    </p:spTree>
    <p:extLst>
      <p:ext uri="{BB962C8B-B14F-4D97-AF65-F5344CB8AC3E}">
        <p14:creationId xmlns:p14="http://schemas.microsoft.com/office/powerpoint/2010/main" val="161546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368294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FF0622-75E4-48B8-A617-5428CA5926CE}"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51966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2622874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5009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554438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3185151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1754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230372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4640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86588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78077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FF0622-75E4-48B8-A617-5428CA5926CE}"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358764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FF0622-75E4-48B8-A617-5428CA5926CE}"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263353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74445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308405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0FF0622-75E4-48B8-A617-5428CA5926CE}" type="datetimeFigureOut">
              <a:rPr lang="en-US" smtClean="0"/>
              <a:t>5/23/23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9546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FF0622-75E4-48B8-A617-5428CA5926CE}"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BA875541-8164-4CC7-9F2F-6F0C49BB858D}" type="slidenum">
              <a:rPr lang="en-US" smtClean="0"/>
              <a:t>‹#›</a:t>
            </a:fld>
            <a:endParaRPr lang="en-US"/>
          </a:p>
        </p:txBody>
      </p:sp>
    </p:spTree>
    <p:extLst>
      <p:ext uri="{BB962C8B-B14F-4D97-AF65-F5344CB8AC3E}">
        <p14:creationId xmlns:p14="http://schemas.microsoft.com/office/powerpoint/2010/main" val="108840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0FF0622-75E4-48B8-A617-5428CA5926CE}" type="datetimeFigureOut">
              <a:rPr lang="en-US" smtClean="0"/>
              <a:t>5/23/23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Tree>
    <p:extLst>
      <p:ext uri="{BB962C8B-B14F-4D97-AF65-F5344CB8AC3E}">
        <p14:creationId xmlns:p14="http://schemas.microsoft.com/office/powerpoint/2010/main" val="1818860727"/>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jpg"/><Relationship Id="rId4" Type="http://schemas.openxmlformats.org/officeDocument/2006/relationships/image" Target="../media/image28.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9BB1C-167B-3A45-B344-C477614DD758}"/>
              </a:ext>
            </a:extLst>
          </p:cNvPr>
          <p:cNvPicPr>
            <a:picLocks noChangeAspect="1"/>
          </p:cNvPicPr>
          <p:nvPr/>
        </p:nvPicPr>
        <p:blipFill rotWithShape="1">
          <a:blip r:embed="rId3">
            <a:alphaModFix amt="38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67E8DD0-38FD-294D-B9C8-15B4044E9D1D}"/>
              </a:ext>
            </a:extLst>
          </p:cNvPr>
          <p:cNvSpPr txBox="1">
            <a:spLocks/>
          </p:cNvSpPr>
          <p:nvPr/>
        </p:nvSpPr>
        <p:spPr>
          <a:xfrm>
            <a:off x="1041767" y="2759714"/>
            <a:ext cx="10108466" cy="13385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11000" b="1" dirty="0">
                <a:solidFill>
                  <a:schemeClr val="accent4"/>
                </a:solidFill>
              </a:rPr>
              <a:t>HATE CRIME</a:t>
            </a:r>
          </a:p>
        </p:txBody>
      </p:sp>
    </p:spTree>
    <p:extLst>
      <p:ext uri="{BB962C8B-B14F-4D97-AF65-F5344CB8AC3E}">
        <p14:creationId xmlns:p14="http://schemas.microsoft.com/office/powerpoint/2010/main" val="181322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9BB1C-167B-3A45-B344-C477614DD75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67E8DD0-38FD-294D-B9C8-15B4044E9D1D}"/>
              </a:ext>
            </a:extLst>
          </p:cNvPr>
          <p:cNvSpPr txBox="1">
            <a:spLocks/>
          </p:cNvSpPr>
          <p:nvPr/>
        </p:nvSpPr>
        <p:spPr>
          <a:xfrm>
            <a:off x="853340" y="1667635"/>
            <a:ext cx="10485319" cy="346157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9600" b="1" dirty="0">
                <a:solidFill>
                  <a:schemeClr val="accent6">
                    <a:lumMod val="40000"/>
                    <a:lumOff val="60000"/>
                  </a:schemeClr>
                </a:solidFill>
              </a:rPr>
              <a:t>HOW ARE THESE INCIDENTS </a:t>
            </a:r>
            <a:r>
              <a:rPr lang="en-US" sz="9600" b="1" dirty="0">
                <a:solidFill>
                  <a:schemeClr val="bg2">
                    <a:lumMod val="40000"/>
                    <a:lumOff val="60000"/>
                  </a:schemeClr>
                </a:solidFill>
              </a:rPr>
              <a:t>SIMILAR</a:t>
            </a:r>
            <a:r>
              <a:rPr lang="en-US" sz="9600" b="1" dirty="0">
                <a:solidFill>
                  <a:schemeClr val="accent6">
                    <a:lumMod val="40000"/>
                    <a:lumOff val="60000"/>
                  </a:schemeClr>
                </a:solidFill>
              </a:rPr>
              <a:t>?</a:t>
            </a:r>
          </a:p>
        </p:txBody>
      </p:sp>
    </p:spTree>
    <p:extLst>
      <p:ext uri="{BB962C8B-B14F-4D97-AF65-F5344CB8AC3E}">
        <p14:creationId xmlns:p14="http://schemas.microsoft.com/office/powerpoint/2010/main" val="2900542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9E9B0-6DF1-2E31-306D-CC9D67CB081D}"/>
              </a:ext>
            </a:extLst>
          </p:cNvPr>
          <p:cNvPicPr>
            <a:picLocks noChangeAspect="1"/>
          </p:cNvPicPr>
          <p:nvPr/>
        </p:nvPicPr>
        <p:blipFill>
          <a:blip r:embed="rId3">
            <a:alphaModFix amt="34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FA647E90-B990-D045-94C8-F50FF0E05DC0}"/>
              </a:ext>
            </a:extLst>
          </p:cNvPr>
          <p:cNvSpPr txBox="1">
            <a:spLocks/>
          </p:cNvSpPr>
          <p:nvPr/>
        </p:nvSpPr>
        <p:spPr>
          <a:xfrm>
            <a:off x="1411563" y="5244201"/>
            <a:ext cx="9740348" cy="442526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spcAft>
                <a:spcPts val="1200"/>
              </a:spcAft>
              <a:buFont typeface="Arial" panose="020B0604020202020204" pitchFamily="34" charset="0"/>
              <a:buChar char="•"/>
            </a:pPr>
            <a:endParaRPr lang="en-GB" sz="3600" b="1" dirty="0"/>
          </a:p>
        </p:txBody>
      </p:sp>
      <p:sp>
        <p:nvSpPr>
          <p:cNvPr id="2" name="Rectangle 1">
            <a:extLst>
              <a:ext uri="{FF2B5EF4-FFF2-40B4-BE49-F238E27FC236}">
                <a16:creationId xmlns:a16="http://schemas.microsoft.com/office/drawing/2014/main" id="{8FC23F35-558A-6BD2-9C4B-F87BE0A12915}"/>
              </a:ext>
            </a:extLst>
          </p:cNvPr>
          <p:cNvSpPr/>
          <p:nvPr/>
        </p:nvSpPr>
        <p:spPr>
          <a:xfrm>
            <a:off x="729193" y="2211497"/>
            <a:ext cx="2460108" cy="23909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000" b="1" dirty="0"/>
              <a:t>They are all examples of hate crimes</a:t>
            </a:r>
          </a:p>
        </p:txBody>
      </p:sp>
      <p:sp>
        <p:nvSpPr>
          <p:cNvPr id="3" name="Rectangle 2">
            <a:extLst>
              <a:ext uri="{FF2B5EF4-FFF2-40B4-BE49-F238E27FC236}">
                <a16:creationId xmlns:a16="http://schemas.microsoft.com/office/drawing/2014/main" id="{8502ED97-4B37-CD2A-8BD4-A5ECD7B7D2FE}"/>
              </a:ext>
            </a:extLst>
          </p:cNvPr>
          <p:cNvSpPr/>
          <p:nvPr/>
        </p:nvSpPr>
        <p:spPr>
          <a:xfrm>
            <a:off x="3498599" y="2211497"/>
            <a:ext cx="2460108" cy="23909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The offenders were all teenagers</a:t>
            </a:r>
          </a:p>
        </p:txBody>
      </p:sp>
      <p:sp>
        <p:nvSpPr>
          <p:cNvPr id="4" name="Rectangle 3">
            <a:extLst>
              <a:ext uri="{FF2B5EF4-FFF2-40B4-BE49-F238E27FC236}">
                <a16:creationId xmlns:a16="http://schemas.microsoft.com/office/drawing/2014/main" id="{F0FE977A-DC40-F26F-91DE-DB247AFE524E}"/>
              </a:ext>
            </a:extLst>
          </p:cNvPr>
          <p:cNvSpPr/>
          <p:nvPr/>
        </p:nvSpPr>
        <p:spPr>
          <a:xfrm>
            <a:off x="6267450" y="2229647"/>
            <a:ext cx="2460108" cy="23909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000" b="1" dirty="0"/>
              <a:t>The victims all had protected characteristics.</a:t>
            </a:r>
          </a:p>
        </p:txBody>
      </p:sp>
      <p:sp>
        <p:nvSpPr>
          <p:cNvPr id="5" name="Rectangle 4">
            <a:extLst>
              <a:ext uri="{FF2B5EF4-FFF2-40B4-BE49-F238E27FC236}">
                <a16:creationId xmlns:a16="http://schemas.microsoft.com/office/drawing/2014/main" id="{325CF420-BDEB-3AAF-5479-2143A3E5A7DE}"/>
              </a:ext>
            </a:extLst>
          </p:cNvPr>
          <p:cNvSpPr/>
          <p:nvPr/>
        </p:nvSpPr>
        <p:spPr>
          <a:xfrm>
            <a:off x="9036301" y="2233510"/>
            <a:ext cx="2460108" cy="23909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000" b="1" dirty="0"/>
              <a:t>Devon and Cornwall Police investigated each hate crime.</a:t>
            </a:r>
          </a:p>
        </p:txBody>
      </p:sp>
    </p:spTree>
    <p:extLst>
      <p:ext uri="{BB962C8B-B14F-4D97-AF65-F5344CB8AC3E}">
        <p14:creationId xmlns:p14="http://schemas.microsoft.com/office/powerpoint/2010/main" val="3313270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9BB1C-167B-3A45-B344-C477614DD758}"/>
              </a:ext>
            </a:extLst>
          </p:cNvPr>
          <p:cNvPicPr>
            <a:picLocks noChangeAspect="1"/>
          </p:cNvPicPr>
          <p:nvPr/>
        </p:nvPicPr>
        <p:blipFill>
          <a:blip r:embed="rId3">
            <a:alphaModFix amt="34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67E8DD0-38FD-294D-B9C8-15B4044E9D1D}"/>
              </a:ext>
            </a:extLst>
          </p:cNvPr>
          <p:cNvSpPr txBox="1">
            <a:spLocks/>
          </p:cNvSpPr>
          <p:nvPr/>
        </p:nvSpPr>
        <p:spPr>
          <a:xfrm>
            <a:off x="853340" y="1667635"/>
            <a:ext cx="10485319" cy="346157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9600" b="1" dirty="0">
                <a:solidFill>
                  <a:schemeClr val="accent6">
                    <a:lumMod val="40000"/>
                    <a:lumOff val="60000"/>
                  </a:schemeClr>
                </a:solidFill>
              </a:rPr>
              <a:t>WHAT IS THE </a:t>
            </a:r>
            <a:r>
              <a:rPr lang="en-US" sz="9600" b="1" dirty="0">
                <a:solidFill>
                  <a:schemeClr val="bg2">
                    <a:lumMod val="40000"/>
                    <a:lumOff val="60000"/>
                  </a:schemeClr>
                </a:solidFill>
              </a:rPr>
              <a:t>AGE</a:t>
            </a:r>
            <a:r>
              <a:rPr lang="en-US" sz="9600" b="1" dirty="0">
                <a:solidFill>
                  <a:schemeClr val="accent6">
                    <a:lumMod val="40000"/>
                    <a:lumOff val="60000"/>
                  </a:schemeClr>
                </a:solidFill>
              </a:rPr>
              <a:t> OF CRIMINAL RESPONSIBILITY?</a:t>
            </a:r>
          </a:p>
        </p:txBody>
      </p:sp>
    </p:spTree>
    <p:extLst>
      <p:ext uri="{BB962C8B-B14F-4D97-AF65-F5344CB8AC3E}">
        <p14:creationId xmlns:p14="http://schemas.microsoft.com/office/powerpoint/2010/main" val="76487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03D185-1870-498A-AD4B-949A9478E1EA}"/>
              </a:ext>
            </a:extLst>
          </p:cNvPr>
          <p:cNvPicPr>
            <a:picLocks noChangeAspect="1"/>
          </p:cNvPicPr>
          <p:nvPr/>
        </p:nvPicPr>
        <p:blipFill>
          <a:blip r:embed="rId2">
            <a:alphaModFix amt="34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DC2E592-68A2-7540-94FF-152F99D848BE}"/>
              </a:ext>
            </a:extLst>
          </p:cNvPr>
          <p:cNvSpPr/>
          <p:nvPr/>
        </p:nvSpPr>
        <p:spPr>
          <a:xfrm>
            <a:off x="773292" y="1022892"/>
            <a:ext cx="10645415" cy="2286973"/>
          </a:xfrm>
          <a:prstGeom prst="rect">
            <a:avLst/>
          </a:prstGeom>
        </p:spPr>
        <p:txBody>
          <a:bodyPr wrap="square">
            <a:spAutoFit/>
          </a:bodyPr>
          <a:lstStyle/>
          <a:p>
            <a:pPr>
              <a:lnSpc>
                <a:spcPct val="114000"/>
              </a:lnSpc>
            </a:pPr>
            <a:r>
              <a:rPr lang="en-GB" sz="3200" b="1" dirty="0">
                <a:highlight>
                  <a:srgbClr val="008080"/>
                </a:highlight>
              </a:rPr>
              <a:t>THE AGE OF CRIMINAL RESPONSIBILITY IN ENGLAND AND WALES IS 10 YEARS OLD. A CHILD AGED BETWEEN 10 AND 17 CAN BE ARRESTED AND TAKEN TO COURT IF THEY COMMIT A CRIME.</a:t>
            </a:r>
            <a:endParaRPr lang="en-GB" sz="2400" b="1" dirty="0"/>
          </a:p>
        </p:txBody>
      </p:sp>
      <p:sp>
        <p:nvSpPr>
          <p:cNvPr id="3" name="Rectangle 2">
            <a:extLst>
              <a:ext uri="{FF2B5EF4-FFF2-40B4-BE49-F238E27FC236}">
                <a16:creationId xmlns:a16="http://schemas.microsoft.com/office/drawing/2014/main" id="{8CEE9499-BEAC-53F2-2944-C7D75D9C9208}"/>
              </a:ext>
            </a:extLst>
          </p:cNvPr>
          <p:cNvSpPr/>
          <p:nvPr/>
        </p:nvSpPr>
        <p:spPr>
          <a:xfrm>
            <a:off x="773291" y="3853912"/>
            <a:ext cx="10645415" cy="2145716"/>
          </a:xfrm>
          <a:prstGeom prst="rect">
            <a:avLst/>
          </a:prstGeom>
        </p:spPr>
        <p:txBody>
          <a:bodyPr wrap="square">
            <a:spAutoFit/>
          </a:bodyPr>
          <a:lstStyle/>
          <a:p>
            <a:pPr>
              <a:lnSpc>
                <a:spcPct val="114000"/>
              </a:lnSpc>
            </a:pPr>
            <a:r>
              <a:rPr lang="en-GB" sz="2400" b="1" dirty="0"/>
              <a:t>10-17 year olds are treated differently from adults and are:</a:t>
            </a:r>
          </a:p>
          <a:p>
            <a:pPr marL="285750" indent="-285750">
              <a:lnSpc>
                <a:spcPct val="114000"/>
              </a:lnSpc>
              <a:buFont typeface="Arial" panose="020B0604020202020204" pitchFamily="34" charset="0"/>
              <a:buChar char="•"/>
            </a:pPr>
            <a:r>
              <a:rPr lang="en-GB" sz="2400" b="1" dirty="0"/>
              <a:t>dealt with by youth courts</a:t>
            </a:r>
          </a:p>
          <a:p>
            <a:pPr marL="285750" indent="-285750">
              <a:lnSpc>
                <a:spcPct val="114000"/>
              </a:lnSpc>
              <a:buFont typeface="Arial" panose="020B0604020202020204" pitchFamily="34" charset="0"/>
              <a:buChar char="•"/>
            </a:pPr>
            <a:r>
              <a:rPr lang="en-GB" sz="2400" b="1" dirty="0"/>
              <a:t>given different sentences</a:t>
            </a:r>
          </a:p>
          <a:p>
            <a:pPr marL="285750" indent="-285750">
              <a:lnSpc>
                <a:spcPct val="114000"/>
              </a:lnSpc>
              <a:buFont typeface="Arial" panose="020B0604020202020204" pitchFamily="34" charset="0"/>
              <a:buChar char="•"/>
            </a:pPr>
            <a:r>
              <a:rPr lang="en-GB" sz="2400" b="1" dirty="0"/>
              <a:t>sent to special secure centres for young people, not adult prisons.</a:t>
            </a:r>
          </a:p>
          <a:p>
            <a:pPr fontAlgn="base"/>
            <a:endParaRPr lang="en-GB" sz="2400" b="1" dirty="0"/>
          </a:p>
        </p:txBody>
      </p:sp>
    </p:spTree>
    <p:extLst>
      <p:ext uri="{BB962C8B-B14F-4D97-AF65-F5344CB8AC3E}">
        <p14:creationId xmlns:p14="http://schemas.microsoft.com/office/powerpoint/2010/main" val="347114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oman with long curly blonde hair using smartphone">
            <a:extLst>
              <a:ext uri="{FF2B5EF4-FFF2-40B4-BE49-F238E27FC236}">
                <a16:creationId xmlns:a16="http://schemas.microsoft.com/office/drawing/2014/main" id="{4F4FE509-F26D-934E-BBB3-A871F747D0EC}"/>
              </a:ext>
            </a:extLst>
          </p:cNvPr>
          <p:cNvPicPr>
            <a:picLocks noChangeAspect="1" noChangeArrowheads="1"/>
          </p:cNvPicPr>
          <p:nvPr/>
        </p:nvPicPr>
        <p:blipFill rotWithShape="1">
          <a:blip r:embed="rId2">
            <a:alphaModFix amt="26000"/>
            <a:extLst>
              <a:ext uri="{28A0092B-C50C-407E-A947-70E740481C1C}">
                <a14:useLocalDpi xmlns:a14="http://schemas.microsoft.com/office/drawing/2010/main"/>
              </a:ext>
            </a:extLst>
          </a:blip>
          <a:srcRect/>
          <a:stretch/>
        </p:blipFill>
        <p:spPr bwMode="auto">
          <a:xfrm>
            <a:off x="0" y="0"/>
            <a:ext cx="122015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14E91D2-B18B-7641-BB74-6A8DA230014A}"/>
              </a:ext>
            </a:extLst>
          </p:cNvPr>
          <p:cNvSpPr txBox="1">
            <a:spLocks/>
          </p:cNvSpPr>
          <p:nvPr/>
        </p:nvSpPr>
        <p:spPr>
          <a:xfrm>
            <a:off x="853340" y="1845146"/>
            <a:ext cx="10485319" cy="35858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7200" b="1" dirty="0">
                <a:solidFill>
                  <a:schemeClr val="bg2">
                    <a:lumMod val="20000"/>
                    <a:lumOff val="80000"/>
                  </a:schemeClr>
                </a:solidFill>
              </a:rPr>
              <a:t>HOW DO YOU </a:t>
            </a:r>
            <a:r>
              <a:rPr lang="en-US" sz="7200" b="1" dirty="0">
                <a:solidFill>
                  <a:schemeClr val="accent6">
                    <a:lumMod val="60000"/>
                    <a:lumOff val="40000"/>
                  </a:schemeClr>
                </a:solidFill>
              </a:rPr>
              <a:t>SPEAK</a:t>
            </a:r>
            <a:r>
              <a:rPr lang="en-US" sz="7200" b="1" dirty="0">
                <a:solidFill>
                  <a:schemeClr val="bg2">
                    <a:lumMod val="20000"/>
                    <a:lumOff val="80000"/>
                  </a:schemeClr>
                </a:solidFill>
              </a:rPr>
              <a:t> TO YOUR FRIENDS WHEN YOU’RE NOT IN SCHOOL?</a:t>
            </a:r>
          </a:p>
        </p:txBody>
      </p:sp>
    </p:spTree>
    <p:extLst>
      <p:ext uri="{BB962C8B-B14F-4D97-AF65-F5344CB8AC3E}">
        <p14:creationId xmlns:p14="http://schemas.microsoft.com/office/powerpoint/2010/main" val="135463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oman with long curly blonde hair using smartphone">
            <a:extLst>
              <a:ext uri="{FF2B5EF4-FFF2-40B4-BE49-F238E27FC236}">
                <a16:creationId xmlns:a16="http://schemas.microsoft.com/office/drawing/2014/main" id="{4F4FE509-F26D-934E-BBB3-A871F747D0EC}"/>
              </a:ext>
            </a:extLst>
          </p:cNvPr>
          <p:cNvPicPr>
            <a:picLocks noChangeAspect="1" noChangeArrowheads="1"/>
          </p:cNvPicPr>
          <p:nvPr/>
        </p:nvPicPr>
        <p:blipFill rotWithShape="1">
          <a:blip r:embed="rId3">
            <a:alphaModFix amt="18000"/>
            <a:extLst>
              <a:ext uri="{28A0092B-C50C-407E-A947-70E740481C1C}">
                <a14:useLocalDpi xmlns:a14="http://schemas.microsoft.com/office/drawing/2010/main"/>
              </a:ext>
            </a:extLst>
          </a:blip>
          <a:srcRect/>
          <a:stretch/>
        </p:blipFill>
        <p:spPr bwMode="auto">
          <a:xfrm>
            <a:off x="0" y="325677"/>
            <a:ext cx="122015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C73C0B-8335-E644-A719-61252AA1978E}"/>
              </a:ext>
            </a:extLst>
          </p:cNvPr>
          <p:cNvSpPr/>
          <p:nvPr/>
        </p:nvSpPr>
        <p:spPr>
          <a:xfrm>
            <a:off x="653143" y="594324"/>
            <a:ext cx="3483127" cy="2683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tx1"/>
                </a:solidFill>
              </a:rPr>
              <a:t>Some young people are using social media apps to commit online Cyber Hate Crimes which is a criminal offence.</a:t>
            </a:r>
          </a:p>
        </p:txBody>
      </p:sp>
      <p:sp>
        <p:nvSpPr>
          <p:cNvPr id="6" name="Rectangle 5">
            <a:extLst>
              <a:ext uri="{FF2B5EF4-FFF2-40B4-BE49-F238E27FC236}">
                <a16:creationId xmlns:a16="http://schemas.microsoft.com/office/drawing/2014/main" id="{79E77FA4-0F96-0A4D-ACF5-FFFC2FB10105}"/>
              </a:ext>
            </a:extLst>
          </p:cNvPr>
          <p:cNvSpPr/>
          <p:nvPr/>
        </p:nvSpPr>
        <p:spPr>
          <a:xfrm>
            <a:off x="4407310" y="594324"/>
            <a:ext cx="3483127" cy="268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bg1"/>
                </a:solidFill>
              </a:rPr>
              <a:t>Writing a nasty comment about the way a person looks</a:t>
            </a:r>
          </a:p>
          <a:p>
            <a:endParaRPr lang="en-US" sz="2200" b="1" dirty="0">
              <a:solidFill>
                <a:schemeClr val="bg1"/>
              </a:solidFill>
            </a:endParaRPr>
          </a:p>
        </p:txBody>
      </p:sp>
      <p:sp>
        <p:nvSpPr>
          <p:cNvPr id="7" name="Rectangle 6">
            <a:extLst>
              <a:ext uri="{FF2B5EF4-FFF2-40B4-BE49-F238E27FC236}">
                <a16:creationId xmlns:a16="http://schemas.microsoft.com/office/drawing/2014/main" id="{83884B23-E5C6-6146-AD89-ED340E211D0D}"/>
              </a:ext>
            </a:extLst>
          </p:cNvPr>
          <p:cNvSpPr/>
          <p:nvPr/>
        </p:nvSpPr>
        <p:spPr>
          <a:xfrm>
            <a:off x="8161477" y="594324"/>
            <a:ext cx="3483127" cy="268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bg1"/>
                </a:solidFill>
              </a:rPr>
              <a:t>Posting or sharing a picture of a person without their permission and writing a nasty caption</a:t>
            </a:r>
          </a:p>
        </p:txBody>
      </p:sp>
      <p:sp>
        <p:nvSpPr>
          <p:cNvPr id="8" name="Rectangle 7">
            <a:extLst>
              <a:ext uri="{FF2B5EF4-FFF2-40B4-BE49-F238E27FC236}">
                <a16:creationId xmlns:a16="http://schemas.microsoft.com/office/drawing/2014/main" id="{E18A0832-4E19-2748-885B-B41582503FF8}"/>
              </a:ext>
            </a:extLst>
          </p:cNvPr>
          <p:cNvSpPr/>
          <p:nvPr/>
        </p:nvSpPr>
        <p:spPr>
          <a:xfrm>
            <a:off x="653143" y="3598700"/>
            <a:ext cx="3483127" cy="268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bg1"/>
                </a:solidFill>
              </a:rPr>
              <a:t>Making a group chat about a person and writing nasty things about them</a:t>
            </a:r>
          </a:p>
        </p:txBody>
      </p:sp>
      <p:sp>
        <p:nvSpPr>
          <p:cNvPr id="11" name="Rectangle 10">
            <a:extLst>
              <a:ext uri="{FF2B5EF4-FFF2-40B4-BE49-F238E27FC236}">
                <a16:creationId xmlns:a16="http://schemas.microsoft.com/office/drawing/2014/main" id="{6D50E475-8F27-E843-AB44-1808A3A8FBD8}"/>
              </a:ext>
            </a:extLst>
          </p:cNvPr>
          <p:cNvSpPr/>
          <p:nvPr/>
        </p:nvSpPr>
        <p:spPr>
          <a:xfrm>
            <a:off x="4407310" y="3598700"/>
            <a:ext cx="3483127" cy="268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bg1"/>
                </a:solidFill>
              </a:rPr>
              <a:t>Sending a person a private message that says horrible things about them because they are different</a:t>
            </a:r>
          </a:p>
        </p:txBody>
      </p:sp>
      <p:sp>
        <p:nvSpPr>
          <p:cNvPr id="12" name="Rectangle 11">
            <a:extLst>
              <a:ext uri="{FF2B5EF4-FFF2-40B4-BE49-F238E27FC236}">
                <a16:creationId xmlns:a16="http://schemas.microsoft.com/office/drawing/2014/main" id="{5CC51867-2A44-AF46-97EC-E684B20EF875}"/>
              </a:ext>
            </a:extLst>
          </p:cNvPr>
          <p:cNvSpPr/>
          <p:nvPr/>
        </p:nvSpPr>
        <p:spPr>
          <a:xfrm>
            <a:off x="8161477" y="3598700"/>
            <a:ext cx="3483127" cy="268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lstStyle/>
          <a:p>
            <a:r>
              <a:rPr lang="en-US" sz="2200" b="1" dirty="0">
                <a:solidFill>
                  <a:schemeClr val="bg1"/>
                </a:solidFill>
              </a:rPr>
              <a:t>Posting emojis that are mean and nasty</a:t>
            </a:r>
          </a:p>
        </p:txBody>
      </p:sp>
    </p:spTree>
    <p:extLst>
      <p:ext uri="{BB962C8B-B14F-4D97-AF65-F5344CB8AC3E}">
        <p14:creationId xmlns:p14="http://schemas.microsoft.com/office/powerpoint/2010/main" val="33982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oman with long curly blonde hair using smartphone">
            <a:extLst>
              <a:ext uri="{FF2B5EF4-FFF2-40B4-BE49-F238E27FC236}">
                <a16:creationId xmlns:a16="http://schemas.microsoft.com/office/drawing/2014/main" id="{4F4FE509-F26D-934E-BBB3-A871F747D0EC}"/>
              </a:ext>
            </a:extLst>
          </p:cNvPr>
          <p:cNvPicPr>
            <a:picLocks noChangeAspect="1" noChangeArrowheads="1"/>
          </p:cNvPicPr>
          <p:nvPr/>
        </p:nvPicPr>
        <p:blipFill rotWithShape="1">
          <a:blip r:embed="rId2">
            <a:alphaModFix amt="26000"/>
            <a:extLst>
              <a:ext uri="{28A0092B-C50C-407E-A947-70E740481C1C}">
                <a14:useLocalDpi xmlns:a14="http://schemas.microsoft.com/office/drawing/2010/main"/>
              </a:ext>
            </a:extLst>
          </a:blip>
          <a:srcRect/>
          <a:stretch/>
        </p:blipFill>
        <p:spPr bwMode="auto">
          <a:xfrm>
            <a:off x="0" y="0"/>
            <a:ext cx="122015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14E91D2-B18B-7641-BB74-6A8DA230014A}"/>
              </a:ext>
            </a:extLst>
          </p:cNvPr>
          <p:cNvSpPr txBox="1">
            <a:spLocks/>
          </p:cNvSpPr>
          <p:nvPr/>
        </p:nvSpPr>
        <p:spPr>
          <a:xfrm>
            <a:off x="853340" y="2039110"/>
            <a:ext cx="10485319" cy="234261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7200" b="1" dirty="0">
                <a:solidFill>
                  <a:schemeClr val="accent6">
                    <a:lumMod val="60000"/>
                    <a:lumOff val="40000"/>
                  </a:schemeClr>
                </a:solidFill>
              </a:rPr>
              <a:t>WHY DO PEOPLE SAY CRUEL THINGS ON </a:t>
            </a:r>
            <a:r>
              <a:rPr lang="en-US" sz="7200" b="1" dirty="0">
                <a:solidFill>
                  <a:schemeClr val="accent3">
                    <a:lumMod val="60000"/>
                    <a:lumOff val="40000"/>
                  </a:schemeClr>
                </a:solidFill>
              </a:rPr>
              <a:t>SOCIAL MEDIA</a:t>
            </a:r>
            <a:r>
              <a:rPr lang="en-US" sz="7200" b="1" dirty="0">
                <a:solidFill>
                  <a:schemeClr val="accent6">
                    <a:lumMod val="60000"/>
                    <a:lumOff val="40000"/>
                  </a:schemeClr>
                </a:solidFill>
              </a:rPr>
              <a:t>?</a:t>
            </a:r>
          </a:p>
        </p:txBody>
      </p:sp>
    </p:spTree>
    <p:extLst>
      <p:ext uri="{BB962C8B-B14F-4D97-AF65-F5344CB8AC3E}">
        <p14:creationId xmlns:p14="http://schemas.microsoft.com/office/powerpoint/2010/main" val="1490637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AB86-FF6D-46B5-A8A5-1A601F2590E1}"/>
              </a:ext>
            </a:extLst>
          </p:cNvPr>
          <p:cNvSpPr txBox="1">
            <a:spLocks/>
          </p:cNvSpPr>
          <p:nvPr/>
        </p:nvSpPr>
        <p:spPr>
          <a:xfrm>
            <a:off x="853340" y="732775"/>
            <a:ext cx="10485319" cy="53924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4800" b="1" dirty="0">
                <a:solidFill>
                  <a:schemeClr val="accent6">
                    <a:lumMod val="60000"/>
                    <a:lumOff val="40000"/>
                  </a:schemeClr>
                </a:solidFill>
              </a:rPr>
              <a:t>TO LOOK GOOD IN FRONT OF THEIR FRIENDS</a:t>
            </a:r>
          </a:p>
          <a:p>
            <a:pPr>
              <a:lnSpc>
                <a:spcPct val="80000"/>
              </a:lnSpc>
            </a:pPr>
            <a:r>
              <a:rPr lang="en-US" sz="4800" b="1" dirty="0">
                <a:solidFill>
                  <a:schemeClr val="accent5">
                    <a:lumMod val="40000"/>
                    <a:lumOff val="60000"/>
                  </a:schemeClr>
                </a:solidFill>
              </a:rPr>
              <a:t>BECAUSE THEY’RE ANGRY</a:t>
            </a:r>
          </a:p>
          <a:p>
            <a:pPr>
              <a:lnSpc>
                <a:spcPct val="80000"/>
              </a:lnSpc>
            </a:pPr>
            <a:r>
              <a:rPr lang="en-US" sz="4800" b="1" dirty="0">
                <a:solidFill>
                  <a:schemeClr val="accent3">
                    <a:lumMod val="60000"/>
                    <a:lumOff val="40000"/>
                  </a:schemeClr>
                </a:solidFill>
              </a:rPr>
              <a:t>REVENGE/JEALOUSY</a:t>
            </a:r>
          </a:p>
          <a:p>
            <a:pPr>
              <a:lnSpc>
                <a:spcPct val="80000"/>
              </a:lnSpc>
            </a:pPr>
            <a:r>
              <a:rPr lang="en-US" sz="4800" b="1" dirty="0">
                <a:solidFill>
                  <a:schemeClr val="tx2">
                    <a:lumMod val="90000"/>
                  </a:schemeClr>
                </a:solidFill>
              </a:rPr>
              <a:t>ASHAMED OR GUILTY</a:t>
            </a:r>
            <a:endParaRPr lang="en-US" sz="4800" b="1" dirty="0">
              <a:solidFill>
                <a:schemeClr val="accent3">
                  <a:lumMod val="60000"/>
                  <a:lumOff val="40000"/>
                </a:schemeClr>
              </a:solidFill>
            </a:endParaRPr>
          </a:p>
          <a:p>
            <a:pPr>
              <a:lnSpc>
                <a:spcPct val="80000"/>
              </a:lnSpc>
            </a:pPr>
            <a:r>
              <a:rPr lang="en-US" sz="4800" b="1" dirty="0">
                <a:solidFill>
                  <a:schemeClr val="accent1">
                    <a:lumMod val="40000"/>
                    <a:lumOff val="60000"/>
                  </a:schemeClr>
                </a:solidFill>
              </a:rPr>
              <a:t>IT’S NOT AS BAD AS SAYING IT TO SOMEONE’S FACE</a:t>
            </a:r>
          </a:p>
          <a:p>
            <a:pPr>
              <a:lnSpc>
                <a:spcPct val="80000"/>
              </a:lnSpc>
            </a:pPr>
            <a:r>
              <a:rPr lang="en-US" sz="4800" b="1" dirty="0">
                <a:solidFill>
                  <a:schemeClr val="accent4">
                    <a:lumMod val="60000"/>
                    <a:lumOff val="40000"/>
                  </a:schemeClr>
                </a:solidFill>
              </a:rPr>
              <a:t>BECAUSE THEY THINK THEY CAN GET AWAY WITH IT</a:t>
            </a:r>
          </a:p>
        </p:txBody>
      </p:sp>
    </p:spTree>
    <p:extLst>
      <p:ext uri="{BB962C8B-B14F-4D97-AF65-F5344CB8AC3E}">
        <p14:creationId xmlns:p14="http://schemas.microsoft.com/office/powerpoint/2010/main" val="2670672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oman with long curly blonde hair using smartphone">
            <a:extLst>
              <a:ext uri="{FF2B5EF4-FFF2-40B4-BE49-F238E27FC236}">
                <a16:creationId xmlns:a16="http://schemas.microsoft.com/office/drawing/2014/main" id="{4F4FE509-F26D-934E-BBB3-A871F747D0EC}"/>
              </a:ext>
            </a:extLst>
          </p:cNvPr>
          <p:cNvPicPr>
            <a:picLocks noChangeAspect="1" noChangeArrowheads="1"/>
          </p:cNvPicPr>
          <p:nvPr/>
        </p:nvPicPr>
        <p:blipFill rotWithShape="1">
          <a:blip r:embed="rId3">
            <a:alphaModFix amt="18000"/>
            <a:extLst>
              <a:ext uri="{28A0092B-C50C-407E-A947-70E740481C1C}">
                <a14:useLocalDpi xmlns:a14="http://schemas.microsoft.com/office/drawing/2010/main"/>
              </a:ext>
            </a:extLst>
          </a:blip>
          <a:srcRect/>
          <a:stretch/>
        </p:blipFill>
        <p:spPr bwMode="auto">
          <a:xfrm>
            <a:off x="0" y="0"/>
            <a:ext cx="122015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14E91D2-B18B-7641-BB74-6A8DA230014A}"/>
              </a:ext>
            </a:extLst>
          </p:cNvPr>
          <p:cNvSpPr txBox="1">
            <a:spLocks/>
          </p:cNvSpPr>
          <p:nvPr/>
        </p:nvSpPr>
        <p:spPr>
          <a:xfrm>
            <a:off x="853340" y="1822716"/>
            <a:ext cx="10485319" cy="321256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GB" sz="6600" b="1" dirty="0">
                <a:solidFill>
                  <a:schemeClr val="accent3">
                    <a:lumMod val="60000"/>
                    <a:lumOff val="40000"/>
                  </a:schemeClr>
                </a:solidFill>
              </a:rPr>
              <a:t>HOW WOULD YOU </a:t>
            </a:r>
            <a:r>
              <a:rPr lang="en-GB" sz="6600" b="1" dirty="0">
                <a:solidFill>
                  <a:schemeClr val="accent6">
                    <a:lumMod val="60000"/>
                    <a:lumOff val="40000"/>
                  </a:schemeClr>
                </a:solidFill>
              </a:rPr>
              <a:t>FEEL</a:t>
            </a:r>
            <a:r>
              <a:rPr lang="en-GB" sz="6600" b="1" dirty="0">
                <a:solidFill>
                  <a:schemeClr val="accent3">
                    <a:lumMod val="60000"/>
                    <a:lumOff val="40000"/>
                  </a:schemeClr>
                </a:solidFill>
              </a:rPr>
              <a:t> IF CRUEL COMMENTS WERE MADE ONLINE BECAUSE OF WHO YOU ARE?</a:t>
            </a:r>
            <a:endParaRPr lang="en-US" sz="6600" b="1" dirty="0">
              <a:solidFill>
                <a:schemeClr val="accent3">
                  <a:lumMod val="60000"/>
                  <a:lumOff val="40000"/>
                </a:schemeClr>
              </a:solidFill>
            </a:endParaRPr>
          </a:p>
        </p:txBody>
      </p:sp>
    </p:spTree>
    <p:extLst>
      <p:ext uri="{BB962C8B-B14F-4D97-AF65-F5344CB8AC3E}">
        <p14:creationId xmlns:p14="http://schemas.microsoft.com/office/powerpoint/2010/main" val="1069988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9A71D-D120-6149-8B90-07D625322180}"/>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878"/>
            <a:ext cx="12193200" cy="6859878"/>
          </a:xfrm>
          <a:prstGeom prst="rect">
            <a:avLst/>
          </a:prstGeom>
          <a:solidFill>
            <a:schemeClr val="bg1"/>
          </a:solidFill>
        </p:spPr>
      </p:pic>
      <p:sp>
        <p:nvSpPr>
          <p:cNvPr id="6" name="Rectangle 5">
            <a:extLst>
              <a:ext uri="{FF2B5EF4-FFF2-40B4-BE49-F238E27FC236}">
                <a16:creationId xmlns:a16="http://schemas.microsoft.com/office/drawing/2014/main" id="{E15BF092-FAEA-2D4B-8F08-32CA93FDED76}"/>
              </a:ext>
            </a:extLst>
          </p:cNvPr>
          <p:cNvSpPr/>
          <p:nvPr/>
        </p:nvSpPr>
        <p:spPr>
          <a:xfrm>
            <a:off x="0" y="-1878"/>
            <a:ext cx="12192000" cy="685987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8C839-83F8-AECD-B3EA-59C2CD89DC28}"/>
              </a:ext>
            </a:extLst>
          </p:cNvPr>
          <p:cNvSpPr txBox="1">
            <a:spLocks/>
          </p:cNvSpPr>
          <p:nvPr/>
        </p:nvSpPr>
        <p:spPr>
          <a:xfrm>
            <a:off x="474536" y="1793578"/>
            <a:ext cx="10655427" cy="71296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5400" b="1" dirty="0">
                <a:solidFill>
                  <a:schemeClr val="accent3">
                    <a:lumMod val="60000"/>
                    <a:lumOff val="40000"/>
                  </a:schemeClr>
                </a:solidFill>
              </a:rPr>
              <a:t>CYBER CRIME: CONSEQUENCES</a:t>
            </a:r>
          </a:p>
        </p:txBody>
      </p:sp>
      <p:sp>
        <p:nvSpPr>
          <p:cNvPr id="3" name="Pentagon 2">
            <a:extLst>
              <a:ext uri="{FF2B5EF4-FFF2-40B4-BE49-F238E27FC236}">
                <a16:creationId xmlns:a16="http://schemas.microsoft.com/office/drawing/2014/main" id="{0E27CF26-78D6-61B9-5A38-8C78FC438BC7}"/>
              </a:ext>
            </a:extLst>
          </p:cNvPr>
          <p:cNvSpPr/>
          <p:nvPr/>
        </p:nvSpPr>
        <p:spPr>
          <a:xfrm>
            <a:off x="571501" y="2781006"/>
            <a:ext cx="2156192" cy="2386013"/>
          </a:xfrm>
          <a:prstGeom prst="homePlate">
            <a:avLst>
              <a:gd name="adj" fmla="val 2081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You may have to go to court</a:t>
            </a:r>
          </a:p>
        </p:txBody>
      </p:sp>
      <p:sp>
        <p:nvSpPr>
          <p:cNvPr id="13" name="Chevron 12">
            <a:extLst>
              <a:ext uri="{FF2B5EF4-FFF2-40B4-BE49-F238E27FC236}">
                <a16:creationId xmlns:a16="http://schemas.microsoft.com/office/drawing/2014/main" id="{64C07290-3664-4EE9-206C-7EAA71F581AA}"/>
              </a:ext>
            </a:extLst>
          </p:cNvPr>
          <p:cNvSpPr/>
          <p:nvPr/>
        </p:nvSpPr>
        <p:spPr>
          <a:xfrm>
            <a:off x="2545845" y="2781006"/>
            <a:ext cx="2428875" cy="2386013"/>
          </a:xfrm>
          <a:prstGeom prst="chevron">
            <a:avLst>
              <a:gd name="adj" fmla="val 194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Your details will remain on police systems</a:t>
            </a:r>
          </a:p>
        </p:txBody>
      </p:sp>
      <p:sp>
        <p:nvSpPr>
          <p:cNvPr id="14" name="Chevron 13">
            <a:extLst>
              <a:ext uri="{FF2B5EF4-FFF2-40B4-BE49-F238E27FC236}">
                <a16:creationId xmlns:a16="http://schemas.microsoft.com/office/drawing/2014/main" id="{F75C47F6-62E4-B0AF-0332-7E4FD9D7D416}"/>
              </a:ext>
            </a:extLst>
          </p:cNvPr>
          <p:cNvSpPr/>
          <p:nvPr/>
        </p:nvSpPr>
        <p:spPr>
          <a:xfrm>
            <a:off x="4794631" y="2781006"/>
            <a:ext cx="2428875" cy="2386013"/>
          </a:xfrm>
          <a:prstGeom prst="chevron">
            <a:avLst>
              <a:gd name="adj" fmla="val 194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b="1" dirty="0">
                <a:solidFill>
                  <a:schemeClr val="tx1"/>
                </a:solidFill>
              </a:rPr>
              <a:t>If found guilty, you </a:t>
            </a:r>
          </a:p>
          <a:p>
            <a:pPr algn="ctr">
              <a:spcAft>
                <a:spcPts val="600"/>
              </a:spcAft>
            </a:pPr>
            <a:r>
              <a:rPr lang="en-GB" b="1" dirty="0">
                <a:solidFill>
                  <a:schemeClr val="tx1"/>
                </a:solidFill>
              </a:rPr>
              <a:t>will have a </a:t>
            </a:r>
          </a:p>
          <a:p>
            <a:pPr algn="ctr">
              <a:spcAft>
                <a:spcPts val="600"/>
              </a:spcAft>
            </a:pPr>
            <a:r>
              <a:rPr lang="en-GB" b="1" dirty="0">
                <a:solidFill>
                  <a:schemeClr val="tx1"/>
                </a:solidFill>
              </a:rPr>
              <a:t>criminal </a:t>
            </a:r>
            <a:r>
              <a:rPr lang="en-GB" b="1" dirty="0" err="1">
                <a:solidFill>
                  <a:schemeClr val="tx1"/>
                </a:solidFill>
              </a:rPr>
              <a:t>recorD</a:t>
            </a:r>
            <a:endParaRPr lang="en-GB" b="1" dirty="0">
              <a:solidFill>
                <a:schemeClr val="tx1"/>
              </a:solidFill>
            </a:endParaRPr>
          </a:p>
        </p:txBody>
      </p:sp>
      <p:sp>
        <p:nvSpPr>
          <p:cNvPr id="15" name="Chevron 14">
            <a:extLst>
              <a:ext uri="{FF2B5EF4-FFF2-40B4-BE49-F238E27FC236}">
                <a16:creationId xmlns:a16="http://schemas.microsoft.com/office/drawing/2014/main" id="{A1789EBF-BBC8-A75F-2AAC-FF904AD267E1}"/>
              </a:ext>
            </a:extLst>
          </p:cNvPr>
          <p:cNvSpPr/>
          <p:nvPr/>
        </p:nvSpPr>
        <p:spPr>
          <a:xfrm>
            <a:off x="7028665" y="2735146"/>
            <a:ext cx="2428875" cy="2386013"/>
          </a:xfrm>
          <a:prstGeom prst="chevron">
            <a:avLst>
              <a:gd name="adj" fmla="val 194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b="1" dirty="0">
                <a:solidFill>
                  <a:schemeClr val="tx1"/>
                </a:solidFill>
              </a:rPr>
              <a:t>It may result in a fine or a prison sentence</a:t>
            </a:r>
          </a:p>
        </p:txBody>
      </p:sp>
      <p:sp>
        <p:nvSpPr>
          <p:cNvPr id="16" name="Chevron 15">
            <a:extLst>
              <a:ext uri="{FF2B5EF4-FFF2-40B4-BE49-F238E27FC236}">
                <a16:creationId xmlns:a16="http://schemas.microsoft.com/office/drawing/2014/main" id="{F9D8E7DC-D94D-7AD9-C99A-D7327C4CDEDE}"/>
              </a:ext>
            </a:extLst>
          </p:cNvPr>
          <p:cNvSpPr/>
          <p:nvPr/>
        </p:nvSpPr>
        <p:spPr>
          <a:xfrm>
            <a:off x="9277451" y="2736055"/>
            <a:ext cx="2428875" cy="2386013"/>
          </a:xfrm>
          <a:prstGeom prst="chevron">
            <a:avLst>
              <a:gd name="adj" fmla="val 194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b="1" dirty="0">
                <a:solidFill>
                  <a:schemeClr val="tx1"/>
                </a:solidFill>
              </a:rPr>
              <a:t>It will impact your ability to travel or to get/ keep a job</a:t>
            </a:r>
          </a:p>
        </p:txBody>
      </p:sp>
    </p:spTree>
    <p:extLst>
      <p:ext uri="{BB962C8B-B14F-4D97-AF65-F5344CB8AC3E}">
        <p14:creationId xmlns:p14="http://schemas.microsoft.com/office/powerpoint/2010/main" val="80666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9BB1C-167B-3A45-B344-C477614DD758}"/>
              </a:ext>
            </a:extLst>
          </p:cNvPr>
          <p:cNvPicPr>
            <a:picLocks noChangeAspect="1"/>
          </p:cNvPicPr>
          <p:nvPr/>
        </p:nvPicPr>
        <p:blipFill rotWithShape="1">
          <a:blip r:embed="rId3">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67E8DD0-38FD-294D-B9C8-15B4044E9D1D}"/>
              </a:ext>
            </a:extLst>
          </p:cNvPr>
          <p:cNvSpPr txBox="1">
            <a:spLocks/>
          </p:cNvSpPr>
          <p:nvPr/>
        </p:nvSpPr>
        <p:spPr>
          <a:xfrm>
            <a:off x="823382" y="2319028"/>
            <a:ext cx="10108466" cy="234261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9600" b="1" dirty="0">
                <a:solidFill>
                  <a:schemeClr val="accent3">
                    <a:lumMod val="60000"/>
                    <a:lumOff val="40000"/>
                  </a:schemeClr>
                </a:solidFill>
              </a:rPr>
              <a:t>WHAT IS A</a:t>
            </a:r>
          </a:p>
          <a:p>
            <a:pPr>
              <a:lnSpc>
                <a:spcPct val="80000"/>
              </a:lnSpc>
            </a:pPr>
            <a:r>
              <a:rPr lang="en-US" sz="9600" b="1" dirty="0">
                <a:solidFill>
                  <a:schemeClr val="accent6">
                    <a:lumMod val="60000"/>
                    <a:lumOff val="40000"/>
                  </a:schemeClr>
                </a:solidFill>
              </a:rPr>
              <a:t>HATE</a:t>
            </a:r>
            <a:r>
              <a:rPr lang="en-US" sz="9600" b="1" dirty="0">
                <a:solidFill>
                  <a:schemeClr val="tx1"/>
                </a:solidFill>
              </a:rPr>
              <a:t> </a:t>
            </a:r>
            <a:r>
              <a:rPr lang="en-US" sz="9600" b="1" dirty="0">
                <a:solidFill>
                  <a:schemeClr val="accent3">
                    <a:lumMod val="60000"/>
                    <a:lumOff val="40000"/>
                  </a:schemeClr>
                </a:solidFill>
              </a:rPr>
              <a:t>CRIME?</a:t>
            </a:r>
          </a:p>
        </p:txBody>
      </p:sp>
    </p:spTree>
    <p:extLst>
      <p:ext uri="{BB962C8B-B14F-4D97-AF65-F5344CB8AC3E}">
        <p14:creationId xmlns:p14="http://schemas.microsoft.com/office/powerpoint/2010/main" val="2630284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AB86-FF6D-46B5-A8A5-1A601F2590E1}"/>
              </a:ext>
            </a:extLst>
          </p:cNvPr>
          <p:cNvSpPr txBox="1">
            <a:spLocks/>
          </p:cNvSpPr>
          <p:nvPr/>
        </p:nvSpPr>
        <p:spPr>
          <a:xfrm>
            <a:off x="796190" y="732775"/>
            <a:ext cx="11091010" cy="53924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4400" b="1" dirty="0">
                <a:solidFill>
                  <a:schemeClr val="accent4">
                    <a:lumMod val="60000"/>
                    <a:lumOff val="40000"/>
                  </a:schemeClr>
                </a:solidFill>
              </a:rPr>
              <a:t>BEFORE YOU SAY SOMETHING, ACT OR POST ANYTHING ON SOCIAL MEDIA OR SEND A MESSAGE REMEMBER TO </a:t>
            </a:r>
            <a:r>
              <a:rPr lang="en-US" sz="4400" b="1" dirty="0">
                <a:solidFill>
                  <a:schemeClr val="accent2">
                    <a:lumMod val="40000"/>
                    <a:lumOff val="60000"/>
                  </a:schemeClr>
                </a:solidFill>
              </a:rPr>
              <a:t>THINK</a:t>
            </a:r>
            <a:r>
              <a:rPr lang="en-US" sz="4400" b="1" dirty="0">
                <a:solidFill>
                  <a:schemeClr val="accent4">
                    <a:lumMod val="60000"/>
                    <a:lumOff val="40000"/>
                  </a:schemeClr>
                </a:solidFill>
              </a:rPr>
              <a:t>:</a:t>
            </a:r>
          </a:p>
          <a:p>
            <a:pPr>
              <a:lnSpc>
                <a:spcPct val="80000"/>
              </a:lnSpc>
            </a:pPr>
            <a:endParaRPr lang="en-US" sz="4400" b="1" dirty="0">
              <a:solidFill>
                <a:schemeClr val="accent6">
                  <a:lumMod val="60000"/>
                  <a:lumOff val="40000"/>
                </a:schemeClr>
              </a:solidFill>
            </a:endParaRPr>
          </a:p>
          <a:p>
            <a:pPr>
              <a:lnSpc>
                <a:spcPct val="80000"/>
              </a:lnSpc>
            </a:pPr>
            <a:r>
              <a:rPr lang="en-US" sz="4400" b="1" dirty="0">
                <a:solidFill>
                  <a:schemeClr val="accent6">
                    <a:lumMod val="60000"/>
                    <a:lumOff val="40000"/>
                  </a:schemeClr>
                </a:solidFill>
              </a:rPr>
              <a:t>IS IT TRUE?</a:t>
            </a:r>
          </a:p>
          <a:p>
            <a:pPr>
              <a:lnSpc>
                <a:spcPct val="80000"/>
              </a:lnSpc>
            </a:pPr>
            <a:r>
              <a:rPr lang="en-US" sz="4400" b="1" dirty="0">
                <a:solidFill>
                  <a:schemeClr val="accent5">
                    <a:lumMod val="40000"/>
                    <a:lumOff val="60000"/>
                  </a:schemeClr>
                </a:solidFill>
              </a:rPr>
              <a:t>IS IT HELPFUL?</a:t>
            </a:r>
          </a:p>
          <a:p>
            <a:pPr>
              <a:lnSpc>
                <a:spcPct val="80000"/>
              </a:lnSpc>
            </a:pPr>
            <a:r>
              <a:rPr lang="en-US" sz="4400" b="1" dirty="0">
                <a:solidFill>
                  <a:schemeClr val="accent3">
                    <a:lumMod val="60000"/>
                    <a:lumOff val="40000"/>
                  </a:schemeClr>
                </a:solidFill>
              </a:rPr>
              <a:t>IS IT INSPIRING?</a:t>
            </a:r>
          </a:p>
          <a:p>
            <a:pPr>
              <a:lnSpc>
                <a:spcPct val="80000"/>
              </a:lnSpc>
            </a:pPr>
            <a:r>
              <a:rPr lang="en-US" sz="4400" b="1" dirty="0">
                <a:solidFill>
                  <a:schemeClr val="tx2">
                    <a:lumMod val="90000"/>
                  </a:schemeClr>
                </a:solidFill>
              </a:rPr>
              <a:t>IS IT NECESSARY</a:t>
            </a:r>
            <a:endParaRPr lang="en-US" sz="4400" b="1" dirty="0">
              <a:solidFill>
                <a:schemeClr val="accent3">
                  <a:lumMod val="60000"/>
                  <a:lumOff val="40000"/>
                </a:schemeClr>
              </a:solidFill>
            </a:endParaRPr>
          </a:p>
          <a:p>
            <a:pPr>
              <a:lnSpc>
                <a:spcPct val="80000"/>
              </a:lnSpc>
            </a:pPr>
            <a:r>
              <a:rPr lang="en-US" sz="4400" b="1" dirty="0">
                <a:solidFill>
                  <a:schemeClr val="accent1">
                    <a:lumMod val="40000"/>
                    <a:lumOff val="60000"/>
                  </a:schemeClr>
                </a:solidFill>
              </a:rPr>
              <a:t>IS IT KIND?</a:t>
            </a:r>
          </a:p>
        </p:txBody>
      </p:sp>
    </p:spTree>
    <p:extLst>
      <p:ext uri="{BB962C8B-B14F-4D97-AF65-F5344CB8AC3E}">
        <p14:creationId xmlns:p14="http://schemas.microsoft.com/office/powerpoint/2010/main" val="4135391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4E91D2-B18B-7641-BB74-6A8DA230014A}"/>
              </a:ext>
            </a:extLst>
          </p:cNvPr>
          <p:cNvSpPr txBox="1">
            <a:spLocks/>
          </p:cNvSpPr>
          <p:nvPr/>
        </p:nvSpPr>
        <p:spPr>
          <a:xfrm>
            <a:off x="257174" y="484121"/>
            <a:ext cx="6752371" cy="50947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80000"/>
              </a:lnSpc>
            </a:pPr>
            <a:r>
              <a:rPr lang="en-GB" sz="4400" b="1" dirty="0">
                <a:solidFill>
                  <a:schemeClr val="accent5">
                    <a:lumMod val="60000"/>
                    <a:lumOff val="40000"/>
                  </a:schemeClr>
                </a:solidFill>
              </a:rPr>
              <a:t>REPORTING HATE CRIME</a:t>
            </a:r>
            <a:endParaRPr lang="en-US" sz="4400" b="1" dirty="0">
              <a:solidFill>
                <a:schemeClr val="accent5">
                  <a:lumMod val="60000"/>
                  <a:lumOff val="40000"/>
                </a:schemeClr>
              </a:solidFill>
            </a:endParaRPr>
          </a:p>
        </p:txBody>
      </p:sp>
      <p:sp>
        <p:nvSpPr>
          <p:cNvPr id="11" name="Rectangle 10">
            <a:extLst>
              <a:ext uri="{FF2B5EF4-FFF2-40B4-BE49-F238E27FC236}">
                <a16:creationId xmlns:a16="http://schemas.microsoft.com/office/drawing/2014/main" id="{4053897D-4C35-BC92-C02E-47B39D2A69BD}"/>
              </a:ext>
            </a:extLst>
          </p:cNvPr>
          <p:cNvSpPr/>
          <p:nvPr/>
        </p:nvSpPr>
        <p:spPr>
          <a:xfrm>
            <a:off x="2035725" y="1344988"/>
            <a:ext cx="2460108" cy="2390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sp>
        <p:nvSpPr>
          <p:cNvPr id="12" name="Rectangle 11">
            <a:extLst>
              <a:ext uri="{FF2B5EF4-FFF2-40B4-BE49-F238E27FC236}">
                <a16:creationId xmlns:a16="http://schemas.microsoft.com/office/drawing/2014/main" id="{372812DA-1010-CB84-65A8-FC51CC47857A}"/>
              </a:ext>
            </a:extLst>
          </p:cNvPr>
          <p:cNvSpPr/>
          <p:nvPr/>
        </p:nvSpPr>
        <p:spPr>
          <a:xfrm>
            <a:off x="4805131" y="1344988"/>
            <a:ext cx="2460108" cy="2390980"/>
          </a:xfrm>
          <a:prstGeom prst="rect">
            <a:avLst/>
          </a:prstGeom>
          <a:solidFill>
            <a:srgbClr val="008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4">
                  <a:lumMod val="60000"/>
                  <a:lumOff val="40000"/>
                </a:schemeClr>
              </a:solidFill>
            </a:endParaRPr>
          </a:p>
        </p:txBody>
      </p:sp>
      <p:sp>
        <p:nvSpPr>
          <p:cNvPr id="13" name="Rectangle 12">
            <a:extLst>
              <a:ext uri="{FF2B5EF4-FFF2-40B4-BE49-F238E27FC236}">
                <a16:creationId xmlns:a16="http://schemas.microsoft.com/office/drawing/2014/main" id="{2F72A56A-9514-2542-CFAD-EF016668866F}"/>
              </a:ext>
            </a:extLst>
          </p:cNvPr>
          <p:cNvSpPr/>
          <p:nvPr/>
        </p:nvSpPr>
        <p:spPr>
          <a:xfrm>
            <a:off x="7573982" y="1363138"/>
            <a:ext cx="2460108" cy="23909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pic>
        <p:nvPicPr>
          <p:cNvPr id="7" name="Picture 2" descr="Stop Hate UK">
            <a:extLst>
              <a:ext uri="{FF2B5EF4-FFF2-40B4-BE49-F238E27FC236}">
                <a16:creationId xmlns:a16="http://schemas.microsoft.com/office/drawing/2014/main" id="{1CA2F92F-E7C6-3255-6B39-5D6F7EAF3C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9972" y="2284939"/>
            <a:ext cx="2029496" cy="6804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3E1AEA-7499-784E-48AC-8E3C9DBAA52C}"/>
              </a:ext>
            </a:extLst>
          </p:cNvPr>
          <p:cNvSpPr/>
          <p:nvPr/>
        </p:nvSpPr>
        <p:spPr>
          <a:xfrm>
            <a:off x="2022270" y="4028339"/>
            <a:ext cx="2460108" cy="23909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sp>
        <p:nvSpPr>
          <p:cNvPr id="17" name="Rectangle 16">
            <a:extLst>
              <a:ext uri="{FF2B5EF4-FFF2-40B4-BE49-F238E27FC236}">
                <a16:creationId xmlns:a16="http://schemas.microsoft.com/office/drawing/2014/main" id="{EB817466-A6B1-3B66-0DFA-1581EB306674}"/>
              </a:ext>
            </a:extLst>
          </p:cNvPr>
          <p:cNvSpPr/>
          <p:nvPr/>
        </p:nvSpPr>
        <p:spPr>
          <a:xfrm>
            <a:off x="4791676" y="4028339"/>
            <a:ext cx="2460108" cy="2390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4">
                  <a:lumMod val="60000"/>
                  <a:lumOff val="40000"/>
                </a:schemeClr>
              </a:solidFill>
            </a:endParaRPr>
          </a:p>
        </p:txBody>
      </p:sp>
      <p:pic>
        <p:nvPicPr>
          <p:cNvPr id="21" name="Graphic 20">
            <a:extLst>
              <a:ext uri="{FF2B5EF4-FFF2-40B4-BE49-F238E27FC236}">
                <a16:creationId xmlns:a16="http://schemas.microsoft.com/office/drawing/2014/main" id="{2C88B1B5-84CA-417C-A800-73CA24561E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1902" y="2420216"/>
            <a:ext cx="1883594" cy="424472"/>
          </a:xfrm>
          <a:prstGeom prst="rect">
            <a:avLst/>
          </a:prstGeom>
        </p:spPr>
      </p:pic>
      <p:sp>
        <p:nvSpPr>
          <p:cNvPr id="22" name="TextBox 21">
            <a:extLst>
              <a:ext uri="{FF2B5EF4-FFF2-40B4-BE49-F238E27FC236}">
                <a16:creationId xmlns:a16="http://schemas.microsoft.com/office/drawing/2014/main" id="{1A4A4B09-FC23-C5E6-9131-3662C831188B}"/>
              </a:ext>
            </a:extLst>
          </p:cNvPr>
          <p:cNvSpPr txBox="1"/>
          <p:nvPr/>
        </p:nvSpPr>
        <p:spPr>
          <a:xfrm>
            <a:off x="2025014" y="5923588"/>
            <a:ext cx="2425886" cy="338554"/>
          </a:xfrm>
          <a:prstGeom prst="rect">
            <a:avLst/>
          </a:prstGeom>
          <a:noFill/>
        </p:spPr>
        <p:txBody>
          <a:bodyPr wrap="square" rtlCol="0">
            <a:spAutoFit/>
          </a:bodyPr>
          <a:lstStyle/>
          <a:p>
            <a:pPr algn="ctr"/>
            <a:r>
              <a:rPr lang="en-GB" sz="1600" b="1" dirty="0"/>
              <a:t>Online reporting tools</a:t>
            </a:r>
          </a:p>
        </p:txBody>
      </p:sp>
      <p:sp>
        <p:nvSpPr>
          <p:cNvPr id="10" name="TextBox 9">
            <a:extLst>
              <a:ext uri="{FF2B5EF4-FFF2-40B4-BE49-F238E27FC236}">
                <a16:creationId xmlns:a16="http://schemas.microsoft.com/office/drawing/2014/main" id="{C670F2CC-F55A-B699-420C-D307951FC28F}"/>
              </a:ext>
            </a:extLst>
          </p:cNvPr>
          <p:cNvSpPr txBox="1"/>
          <p:nvPr/>
        </p:nvSpPr>
        <p:spPr>
          <a:xfrm>
            <a:off x="4825898" y="5982610"/>
            <a:ext cx="2425886" cy="338554"/>
          </a:xfrm>
          <a:prstGeom prst="rect">
            <a:avLst/>
          </a:prstGeom>
          <a:noFill/>
        </p:spPr>
        <p:txBody>
          <a:bodyPr wrap="square" rtlCol="0">
            <a:spAutoFit/>
          </a:bodyPr>
          <a:lstStyle/>
          <a:p>
            <a:pPr algn="ctr"/>
            <a:r>
              <a:rPr lang="en-GB" sz="1600" b="1" dirty="0"/>
              <a:t>Trusted adult</a:t>
            </a:r>
          </a:p>
        </p:txBody>
      </p:sp>
      <p:pic>
        <p:nvPicPr>
          <p:cNvPr id="24" name="Graphic 23" descr="Call centre with solid fill">
            <a:extLst>
              <a:ext uri="{FF2B5EF4-FFF2-40B4-BE49-F238E27FC236}">
                <a16:creationId xmlns:a16="http://schemas.microsoft.com/office/drawing/2014/main" id="{FDC6BB2E-DC93-EFCE-67FC-751BA8FCF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0332" y="4087361"/>
            <a:ext cx="1895249" cy="1895249"/>
          </a:xfrm>
          <a:prstGeom prst="rect">
            <a:avLst/>
          </a:prstGeom>
        </p:spPr>
      </p:pic>
      <p:pic>
        <p:nvPicPr>
          <p:cNvPr id="26" name="Graphic 25" descr="Female Profile with solid fill">
            <a:extLst>
              <a:ext uri="{FF2B5EF4-FFF2-40B4-BE49-F238E27FC236}">
                <a16:creationId xmlns:a16="http://schemas.microsoft.com/office/drawing/2014/main" id="{54B01A50-CCD4-4B27-D282-94DFBBC6BF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74105" y="4212602"/>
            <a:ext cx="1895249" cy="1895249"/>
          </a:xfrm>
          <a:prstGeom prst="rect">
            <a:avLst/>
          </a:prstGeom>
        </p:spPr>
      </p:pic>
      <p:pic>
        <p:nvPicPr>
          <p:cNvPr id="28" name="Picture 27" descr="Text&#10;&#10;Description automatically generated">
            <a:extLst>
              <a:ext uri="{FF2B5EF4-FFF2-40B4-BE49-F238E27FC236}">
                <a16:creationId xmlns:a16="http://schemas.microsoft.com/office/drawing/2014/main" id="{35E26E60-0DAF-40FF-805F-C8303D827A69}"/>
              </a:ext>
            </a:extLst>
          </p:cNvPr>
          <p:cNvPicPr>
            <a:picLocks noChangeAspect="1"/>
          </p:cNvPicPr>
          <p:nvPr/>
        </p:nvPicPr>
        <p:blipFill rotWithShape="1">
          <a:blip r:embed="rId10">
            <a:extLst>
              <a:ext uri="{28A0092B-C50C-407E-A947-70E740481C1C}">
                <a14:useLocalDpi xmlns:a14="http://schemas.microsoft.com/office/drawing/2010/main" val="0"/>
              </a:ext>
            </a:extLst>
          </a:blip>
          <a:srcRect l="3338" t="3990" r="2945" b="6514"/>
          <a:stretch/>
        </p:blipFill>
        <p:spPr>
          <a:xfrm>
            <a:off x="5049682" y="1584639"/>
            <a:ext cx="1944094" cy="1852655"/>
          </a:xfrm>
          <a:prstGeom prst="rect">
            <a:avLst/>
          </a:prstGeom>
        </p:spPr>
      </p:pic>
    </p:spTree>
    <p:extLst>
      <p:ext uri="{BB962C8B-B14F-4D97-AF65-F5344CB8AC3E}">
        <p14:creationId xmlns:p14="http://schemas.microsoft.com/office/powerpoint/2010/main" val="3991575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A220526-7F36-7149-95BA-D4BAF78D9F9C}"/>
              </a:ext>
            </a:extLst>
          </p:cNvPr>
          <p:cNvSpPr txBox="1">
            <a:spLocks/>
          </p:cNvSpPr>
          <p:nvPr/>
        </p:nvSpPr>
        <p:spPr>
          <a:xfrm>
            <a:off x="458789" y="540633"/>
            <a:ext cx="9404723" cy="823991"/>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rgbClr val="FFC000"/>
                </a:solidFill>
              </a:rPr>
              <a:t>SUPPORT</a:t>
            </a:r>
          </a:p>
        </p:txBody>
      </p:sp>
      <p:sp>
        <p:nvSpPr>
          <p:cNvPr id="2" name="Rectangle 1">
            <a:extLst>
              <a:ext uri="{FF2B5EF4-FFF2-40B4-BE49-F238E27FC236}">
                <a16:creationId xmlns:a16="http://schemas.microsoft.com/office/drawing/2014/main" id="{CA694C13-4F21-66B9-86BE-AA1FE9AC7891}"/>
              </a:ext>
            </a:extLst>
          </p:cNvPr>
          <p:cNvSpPr/>
          <p:nvPr/>
        </p:nvSpPr>
        <p:spPr>
          <a:xfrm>
            <a:off x="557743" y="1346474"/>
            <a:ext cx="2460108" cy="2390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F71BC162-3817-A330-AE6D-1EF4D0336685}"/>
              </a:ext>
            </a:extLst>
          </p:cNvPr>
          <p:cNvSpPr/>
          <p:nvPr/>
        </p:nvSpPr>
        <p:spPr>
          <a:xfrm>
            <a:off x="3327149" y="1346474"/>
            <a:ext cx="2460108" cy="2390980"/>
          </a:xfrm>
          <a:prstGeom prst="rect">
            <a:avLst/>
          </a:prstGeom>
          <a:solidFill>
            <a:srgbClr val="008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4">
                  <a:lumMod val="60000"/>
                  <a:lumOff val="40000"/>
                </a:schemeClr>
              </a:solidFill>
            </a:endParaRPr>
          </a:p>
        </p:txBody>
      </p:sp>
      <p:sp>
        <p:nvSpPr>
          <p:cNvPr id="6" name="Rectangle 5">
            <a:extLst>
              <a:ext uri="{FF2B5EF4-FFF2-40B4-BE49-F238E27FC236}">
                <a16:creationId xmlns:a16="http://schemas.microsoft.com/office/drawing/2014/main" id="{FCAC581D-98E7-FC0A-307C-2B0A39651A5E}"/>
              </a:ext>
            </a:extLst>
          </p:cNvPr>
          <p:cNvSpPr/>
          <p:nvPr/>
        </p:nvSpPr>
        <p:spPr>
          <a:xfrm>
            <a:off x="6096000" y="1364624"/>
            <a:ext cx="2460108" cy="23909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sp>
        <p:nvSpPr>
          <p:cNvPr id="8" name="Rectangle 7">
            <a:extLst>
              <a:ext uri="{FF2B5EF4-FFF2-40B4-BE49-F238E27FC236}">
                <a16:creationId xmlns:a16="http://schemas.microsoft.com/office/drawing/2014/main" id="{DF3DFB9F-1032-2E41-4221-B5138996CD2C}"/>
              </a:ext>
            </a:extLst>
          </p:cNvPr>
          <p:cNvSpPr/>
          <p:nvPr/>
        </p:nvSpPr>
        <p:spPr>
          <a:xfrm>
            <a:off x="544288" y="4029825"/>
            <a:ext cx="2460108" cy="2390980"/>
          </a:xfrm>
          <a:prstGeom prst="rect">
            <a:avLst/>
          </a:prstGeom>
          <a:solidFill>
            <a:srgbClr val="00A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sp>
        <p:nvSpPr>
          <p:cNvPr id="9" name="Rectangle 8">
            <a:extLst>
              <a:ext uri="{FF2B5EF4-FFF2-40B4-BE49-F238E27FC236}">
                <a16:creationId xmlns:a16="http://schemas.microsoft.com/office/drawing/2014/main" id="{3AFF65A2-CC6C-161E-9F94-27FAC88383CB}"/>
              </a:ext>
            </a:extLst>
          </p:cNvPr>
          <p:cNvSpPr/>
          <p:nvPr/>
        </p:nvSpPr>
        <p:spPr>
          <a:xfrm>
            <a:off x="3313694" y="4029825"/>
            <a:ext cx="2460108" cy="2390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4">
                  <a:lumMod val="60000"/>
                  <a:lumOff val="40000"/>
                </a:schemeClr>
              </a:solidFill>
            </a:endParaRPr>
          </a:p>
        </p:txBody>
      </p:sp>
      <p:sp>
        <p:nvSpPr>
          <p:cNvPr id="12" name="TextBox 11">
            <a:extLst>
              <a:ext uri="{FF2B5EF4-FFF2-40B4-BE49-F238E27FC236}">
                <a16:creationId xmlns:a16="http://schemas.microsoft.com/office/drawing/2014/main" id="{09E07C13-C0FE-73F9-6FCB-35F220900701}"/>
              </a:ext>
            </a:extLst>
          </p:cNvPr>
          <p:cNvSpPr txBox="1"/>
          <p:nvPr/>
        </p:nvSpPr>
        <p:spPr>
          <a:xfrm>
            <a:off x="547032" y="5925074"/>
            <a:ext cx="2425886" cy="338554"/>
          </a:xfrm>
          <a:prstGeom prst="rect">
            <a:avLst/>
          </a:prstGeom>
          <a:noFill/>
        </p:spPr>
        <p:txBody>
          <a:bodyPr wrap="square" rtlCol="0">
            <a:spAutoFit/>
          </a:bodyPr>
          <a:lstStyle/>
          <a:p>
            <a:pPr algn="ctr"/>
            <a:r>
              <a:rPr lang="en-GB" sz="1600" b="1" dirty="0"/>
              <a:t>0800 1111</a:t>
            </a:r>
          </a:p>
        </p:txBody>
      </p:sp>
      <p:sp>
        <p:nvSpPr>
          <p:cNvPr id="13" name="TextBox 12">
            <a:extLst>
              <a:ext uri="{FF2B5EF4-FFF2-40B4-BE49-F238E27FC236}">
                <a16:creationId xmlns:a16="http://schemas.microsoft.com/office/drawing/2014/main" id="{BD75D2BB-6D1C-0E54-0999-D834A1108552}"/>
              </a:ext>
            </a:extLst>
          </p:cNvPr>
          <p:cNvSpPr txBox="1"/>
          <p:nvPr/>
        </p:nvSpPr>
        <p:spPr>
          <a:xfrm>
            <a:off x="3347916" y="5984096"/>
            <a:ext cx="2425886" cy="338554"/>
          </a:xfrm>
          <a:prstGeom prst="rect">
            <a:avLst/>
          </a:prstGeom>
          <a:noFill/>
        </p:spPr>
        <p:txBody>
          <a:bodyPr wrap="square" rtlCol="0">
            <a:spAutoFit/>
          </a:bodyPr>
          <a:lstStyle/>
          <a:p>
            <a:pPr algn="ctr"/>
            <a:r>
              <a:rPr lang="en-GB" sz="1600" b="1" dirty="0" err="1">
                <a:solidFill>
                  <a:srgbClr val="EC1B38"/>
                </a:solidFill>
              </a:rPr>
              <a:t>victimsupport.org.uk</a:t>
            </a:r>
            <a:endParaRPr lang="en-GB" sz="1600" b="1" dirty="0">
              <a:solidFill>
                <a:srgbClr val="EC1B38"/>
              </a:solidFill>
            </a:endParaRPr>
          </a:p>
        </p:txBody>
      </p:sp>
      <p:pic>
        <p:nvPicPr>
          <p:cNvPr id="22" name="Picture 21" descr="Text, logo&#10;&#10;Description automatically generated">
            <a:extLst>
              <a:ext uri="{FF2B5EF4-FFF2-40B4-BE49-F238E27FC236}">
                <a16:creationId xmlns:a16="http://schemas.microsoft.com/office/drawing/2014/main" id="{56BC6A6B-0836-0D03-7967-3FFE7855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04" y="1687912"/>
            <a:ext cx="3210301" cy="1725537"/>
          </a:xfrm>
          <a:prstGeom prst="rect">
            <a:avLst/>
          </a:prstGeom>
        </p:spPr>
      </p:pic>
      <p:pic>
        <p:nvPicPr>
          <p:cNvPr id="24" name="Picture 23" descr="Logo&#10;&#10;Description automatically generated">
            <a:extLst>
              <a:ext uri="{FF2B5EF4-FFF2-40B4-BE49-F238E27FC236}">
                <a16:creationId xmlns:a16="http://schemas.microsoft.com/office/drawing/2014/main" id="{69443601-AC3D-4DF7-8FBF-65968C8E5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854" y="1888485"/>
            <a:ext cx="1685115" cy="1412014"/>
          </a:xfrm>
          <a:prstGeom prst="rect">
            <a:avLst/>
          </a:prstGeom>
        </p:spPr>
      </p:pic>
      <p:pic>
        <p:nvPicPr>
          <p:cNvPr id="25" name="Picture 24" descr="Text&#10;&#10;Description automatically generated">
            <a:extLst>
              <a:ext uri="{FF2B5EF4-FFF2-40B4-BE49-F238E27FC236}">
                <a16:creationId xmlns:a16="http://schemas.microsoft.com/office/drawing/2014/main" id="{5A588F79-4A93-15CB-FC18-4819ECBD5BF3}"/>
              </a:ext>
            </a:extLst>
          </p:cNvPr>
          <p:cNvPicPr>
            <a:picLocks noChangeAspect="1"/>
          </p:cNvPicPr>
          <p:nvPr/>
        </p:nvPicPr>
        <p:blipFill rotWithShape="1">
          <a:blip r:embed="rId5">
            <a:extLst>
              <a:ext uri="{28A0092B-C50C-407E-A947-70E740481C1C}">
                <a14:useLocalDpi xmlns:a14="http://schemas.microsoft.com/office/drawing/2010/main" val="0"/>
              </a:ext>
            </a:extLst>
          </a:blip>
          <a:srcRect l="3338" t="3990" r="2945" b="6514"/>
          <a:stretch/>
        </p:blipFill>
        <p:spPr>
          <a:xfrm>
            <a:off x="3571700" y="1586125"/>
            <a:ext cx="1944094" cy="1852655"/>
          </a:xfrm>
          <a:prstGeom prst="rect">
            <a:avLst/>
          </a:prstGeom>
        </p:spPr>
      </p:pic>
      <p:pic>
        <p:nvPicPr>
          <p:cNvPr id="38" name="Content Placeholder 13">
            <a:extLst>
              <a:ext uri="{FF2B5EF4-FFF2-40B4-BE49-F238E27FC236}">
                <a16:creationId xmlns:a16="http://schemas.microsoft.com/office/drawing/2014/main" id="{3B5B294B-FD93-0643-99DA-D38CBC3509CF}"/>
              </a:ext>
            </a:extLst>
          </p:cNvPr>
          <p:cNvPicPr>
            <a:picLocks noGrp="1" noChangeAspect="1"/>
          </p:cNvPicPr>
          <p:nvPr>
            <p:ph idx="1"/>
          </p:nvPr>
        </p:nvPicPr>
        <p:blipFill rotWithShape="1">
          <a:blip r:embed="rId6">
            <a:extLst>
              <a:ext uri="{28A0092B-C50C-407E-A947-70E740481C1C}">
                <a14:useLocalDpi xmlns:a14="http://schemas.microsoft.com/office/drawing/2010/main"/>
              </a:ext>
            </a:extLst>
          </a:blip>
          <a:srcRect/>
          <a:stretch/>
        </p:blipFill>
        <p:spPr>
          <a:xfrm>
            <a:off x="792128" y="5038329"/>
            <a:ext cx="1991337" cy="373972"/>
          </a:xfrm>
        </p:spPr>
      </p:pic>
      <p:pic>
        <p:nvPicPr>
          <p:cNvPr id="5" name="Picture 4">
            <a:extLst>
              <a:ext uri="{FF2B5EF4-FFF2-40B4-BE49-F238E27FC236}">
                <a16:creationId xmlns:a16="http://schemas.microsoft.com/office/drawing/2014/main" id="{021FEE72-EB1F-FB4A-9920-DF8C2DBDF3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23705" y="4925321"/>
            <a:ext cx="2002338" cy="552085"/>
          </a:xfrm>
          <a:prstGeom prst="rect">
            <a:avLst/>
          </a:prstGeom>
        </p:spPr>
      </p:pic>
      <p:sp>
        <p:nvSpPr>
          <p:cNvPr id="26" name="Rectangle 25">
            <a:extLst>
              <a:ext uri="{FF2B5EF4-FFF2-40B4-BE49-F238E27FC236}">
                <a16:creationId xmlns:a16="http://schemas.microsoft.com/office/drawing/2014/main" id="{4318D2B1-706A-0CEA-7478-6934FC96C96E}"/>
              </a:ext>
            </a:extLst>
          </p:cNvPr>
          <p:cNvSpPr/>
          <p:nvPr/>
        </p:nvSpPr>
        <p:spPr>
          <a:xfrm>
            <a:off x="6083100" y="4007974"/>
            <a:ext cx="2460108" cy="239098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4">
                  <a:lumMod val="60000"/>
                  <a:lumOff val="40000"/>
                </a:schemeClr>
              </a:solidFill>
            </a:endParaRPr>
          </a:p>
        </p:txBody>
      </p:sp>
      <p:pic>
        <p:nvPicPr>
          <p:cNvPr id="28" name="Picture 27" descr="Diagram, icon&#10;&#10;Description automatically generated">
            <a:extLst>
              <a:ext uri="{FF2B5EF4-FFF2-40B4-BE49-F238E27FC236}">
                <a16:creationId xmlns:a16="http://schemas.microsoft.com/office/drawing/2014/main" id="{40534A73-58CD-BA85-6036-601566130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3625" y="4279465"/>
            <a:ext cx="1575997" cy="1575997"/>
          </a:xfrm>
          <a:prstGeom prst="rect">
            <a:avLst/>
          </a:prstGeom>
        </p:spPr>
      </p:pic>
      <p:sp>
        <p:nvSpPr>
          <p:cNvPr id="29" name="Rectangle 28">
            <a:extLst>
              <a:ext uri="{FF2B5EF4-FFF2-40B4-BE49-F238E27FC236}">
                <a16:creationId xmlns:a16="http://schemas.microsoft.com/office/drawing/2014/main" id="{455D488E-3595-28A9-BAE1-A8E5B72117D4}"/>
              </a:ext>
            </a:extLst>
          </p:cNvPr>
          <p:cNvSpPr/>
          <p:nvPr/>
        </p:nvSpPr>
        <p:spPr>
          <a:xfrm>
            <a:off x="8918678" y="1364624"/>
            <a:ext cx="2460108" cy="2390980"/>
          </a:xfrm>
          <a:prstGeom prst="rect">
            <a:avLst/>
          </a:prstGeom>
          <a:solidFill>
            <a:srgbClr val="036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000" b="1" dirty="0">
              <a:solidFill>
                <a:schemeClr val="accent4">
                  <a:lumMod val="60000"/>
                  <a:lumOff val="40000"/>
                </a:schemeClr>
              </a:solidFill>
            </a:endParaRPr>
          </a:p>
        </p:txBody>
      </p:sp>
      <p:pic>
        <p:nvPicPr>
          <p:cNvPr id="1026" name="Picture 2" descr="Diversity Champions programme | Stonewall">
            <a:extLst>
              <a:ext uri="{FF2B5EF4-FFF2-40B4-BE49-F238E27FC236}">
                <a16:creationId xmlns:a16="http://schemas.microsoft.com/office/drawing/2014/main" id="{25C98CE6-0D05-6349-9DA5-31CD2210F05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38556" y="1975349"/>
            <a:ext cx="2417855" cy="12655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F2DF84B-C304-B53A-4CA1-FAA05338425E}"/>
              </a:ext>
            </a:extLst>
          </p:cNvPr>
          <p:cNvSpPr txBox="1"/>
          <p:nvPr/>
        </p:nvSpPr>
        <p:spPr>
          <a:xfrm>
            <a:off x="6083100" y="5949696"/>
            <a:ext cx="2425886" cy="338554"/>
          </a:xfrm>
          <a:prstGeom prst="rect">
            <a:avLst/>
          </a:prstGeom>
          <a:noFill/>
        </p:spPr>
        <p:txBody>
          <a:bodyPr wrap="square" rtlCol="0">
            <a:spAutoFit/>
          </a:bodyPr>
          <a:lstStyle/>
          <a:p>
            <a:pPr algn="ctr"/>
            <a:r>
              <a:rPr lang="en-GB" sz="1600" b="1" dirty="0">
                <a:solidFill>
                  <a:srgbClr val="00579E"/>
                </a:solidFill>
              </a:rPr>
              <a:t>report-it.org.uk</a:t>
            </a:r>
          </a:p>
        </p:txBody>
      </p:sp>
    </p:spTree>
    <p:extLst>
      <p:ext uri="{BB962C8B-B14F-4D97-AF65-F5344CB8AC3E}">
        <p14:creationId xmlns:p14="http://schemas.microsoft.com/office/powerpoint/2010/main" val="3624258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59755" y="2036980"/>
            <a:ext cx="8825657" cy="1915647"/>
          </a:xfrm>
        </p:spPr>
        <p:txBody>
          <a:bodyPr/>
          <a:lstStyle/>
          <a:p>
            <a:pPr algn="ctr"/>
            <a:r>
              <a:rPr lang="en-US" sz="8000" b="1" dirty="0">
                <a:solidFill>
                  <a:schemeClr val="tx1">
                    <a:lumMod val="85000"/>
                  </a:schemeClr>
                </a:solidFill>
              </a:rPr>
              <a:t>Questions?</a:t>
            </a:r>
          </a:p>
        </p:txBody>
      </p:sp>
    </p:spTree>
    <p:extLst>
      <p:ext uri="{BB962C8B-B14F-4D97-AF65-F5344CB8AC3E}">
        <p14:creationId xmlns:p14="http://schemas.microsoft.com/office/powerpoint/2010/main" val="180968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1FE9BE-3C03-364D-896B-68F891ADD5E9}"/>
              </a:ext>
            </a:extLst>
          </p:cNvPr>
          <p:cNvGrpSpPr/>
          <p:nvPr/>
        </p:nvGrpSpPr>
        <p:grpSpPr>
          <a:xfrm>
            <a:off x="0" y="0"/>
            <a:ext cx="12192000" cy="6858000"/>
            <a:chOff x="0" y="0"/>
            <a:chExt cx="12192000" cy="6858000"/>
          </a:xfrm>
        </p:grpSpPr>
        <p:pic>
          <p:nvPicPr>
            <p:cNvPr id="1028" name="Picture 4">
              <a:extLst>
                <a:ext uri="{FF2B5EF4-FFF2-40B4-BE49-F238E27FC236}">
                  <a16:creationId xmlns:a16="http://schemas.microsoft.com/office/drawing/2014/main" id="{50F0F1DA-B430-CE40-BFDC-119AF00EB189}"/>
                </a:ext>
              </a:extLst>
            </p:cNvPr>
            <p:cNvPicPr>
              <a:picLocks noChangeAspect="1" noChangeArrowheads="1"/>
            </p:cNvPicPr>
            <p:nvPr/>
          </p:nvPicPr>
          <p:blipFill rotWithShape="1">
            <a:blip r:embed="rId3">
              <a:alphaModFix amt="31000"/>
              <a:extLst>
                <a:ext uri="{28A0092B-C50C-407E-A947-70E740481C1C}">
                  <a14:useLocalDpi xmlns:a14="http://schemas.microsoft.com/office/drawing/2010/main"/>
                </a:ext>
              </a:extLst>
            </a:blip>
            <a:srcRect/>
            <a:stretch/>
          </p:blipFill>
          <p:spPr bwMode="auto">
            <a:xfrm>
              <a:off x="8024813" y="0"/>
              <a:ext cx="4167187" cy="68065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 in black coat standing in front of window">
              <a:extLst>
                <a:ext uri="{FF2B5EF4-FFF2-40B4-BE49-F238E27FC236}">
                  <a16:creationId xmlns:a16="http://schemas.microsoft.com/office/drawing/2014/main" id="{94098F40-9D3D-3947-8A0D-8CD3817EEC62}"/>
                </a:ext>
              </a:extLst>
            </p:cNvPr>
            <p:cNvPicPr>
              <a:picLocks noChangeAspect="1" noChangeArrowheads="1"/>
            </p:cNvPicPr>
            <p:nvPr/>
          </p:nvPicPr>
          <p:blipFill rotWithShape="1">
            <a:blip r:embed="rId4">
              <a:alphaModFix amt="32000"/>
              <a:extLst>
                <a:ext uri="{28A0092B-C50C-407E-A947-70E740481C1C}">
                  <a14:useLocalDpi xmlns:a14="http://schemas.microsoft.com/office/drawing/2010/main"/>
                </a:ext>
              </a:extLst>
            </a:blip>
            <a:srcRect l="-2061"/>
            <a:stretch/>
          </p:blipFill>
          <p:spPr bwMode="auto">
            <a:xfrm>
              <a:off x="4087677" y="0"/>
              <a:ext cx="39371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rl in black and white long sleeve shirt sitting on black wheelchair">
              <a:extLst>
                <a:ext uri="{FF2B5EF4-FFF2-40B4-BE49-F238E27FC236}">
                  <a16:creationId xmlns:a16="http://schemas.microsoft.com/office/drawing/2014/main" id="{789026D4-18BD-2442-B9D4-EFF102935F06}"/>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a:ext>
              </a:extLst>
            </a:blip>
            <a:srcRect/>
            <a:stretch/>
          </p:blipFill>
          <p:spPr bwMode="auto">
            <a:xfrm>
              <a:off x="0" y="0"/>
              <a:ext cx="416718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a:extLst>
              <a:ext uri="{FF2B5EF4-FFF2-40B4-BE49-F238E27FC236}">
                <a16:creationId xmlns:a16="http://schemas.microsoft.com/office/drawing/2014/main" id="{B67E8DD0-38FD-294D-B9C8-15B4044E9D1D}"/>
              </a:ext>
            </a:extLst>
          </p:cNvPr>
          <p:cNvSpPr txBox="1">
            <a:spLocks/>
          </p:cNvSpPr>
          <p:nvPr/>
        </p:nvSpPr>
        <p:spPr>
          <a:xfrm>
            <a:off x="1402259" y="888331"/>
            <a:ext cx="9648738" cy="448577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US" sz="3600" b="1" dirty="0">
                <a:solidFill>
                  <a:schemeClr val="accent6">
                    <a:lumMod val="60000"/>
                    <a:lumOff val="40000"/>
                  </a:schemeClr>
                </a:solidFill>
              </a:rPr>
              <a:t>PEOPLE WHO LOOK, SPEAK OR DRESS DIFFERENTLY ARE USUALLY THE VICTIMS OF HATE CRIMES.</a:t>
            </a:r>
          </a:p>
          <a:p>
            <a:pPr>
              <a:lnSpc>
                <a:spcPct val="114000"/>
              </a:lnSpc>
            </a:pPr>
            <a:endParaRPr lang="en-US" sz="3600" b="1" dirty="0">
              <a:solidFill>
                <a:schemeClr val="tx1"/>
              </a:solidFill>
            </a:endParaRPr>
          </a:p>
          <a:p>
            <a:pPr>
              <a:lnSpc>
                <a:spcPct val="114000"/>
              </a:lnSpc>
            </a:pPr>
            <a:r>
              <a:rPr lang="en-US" sz="3600" b="1" dirty="0">
                <a:solidFill>
                  <a:schemeClr val="tx1"/>
                </a:solidFill>
              </a:rPr>
              <a:t>It is not a crime to be different, but it is a crime if you bully, attack or abuse someone just because they are different.</a:t>
            </a:r>
          </a:p>
        </p:txBody>
      </p:sp>
    </p:spTree>
    <p:extLst>
      <p:ext uri="{BB962C8B-B14F-4D97-AF65-F5344CB8AC3E}">
        <p14:creationId xmlns:p14="http://schemas.microsoft.com/office/powerpoint/2010/main" val="317733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FA647E90-B990-D045-94C8-F50FF0E05DC0}"/>
              </a:ext>
            </a:extLst>
          </p:cNvPr>
          <p:cNvSpPr txBox="1">
            <a:spLocks/>
          </p:cNvSpPr>
          <p:nvPr/>
        </p:nvSpPr>
        <p:spPr>
          <a:xfrm>
            <a:off x="412956" y="653896"/>
            <a:ext cx="11465401" cy="148958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US" sz="2400" b="1" dirty="0">
                <a:solidFill>
                  <a:schemeClr val="tx1"/>
                </a:solidFill>
              </a:rPr>
              <a:t>A Hate Crime is when someone harms you or your property because of who you are. Hate Crimes are any crimes that target someone because of the following protected characteristics:</a:t>
            </a:r>
          </a:p>
        </p:txBody>
      </p:sp>
      <p:sp>
        <p:nvSpPr>
          <p:cNvPr id="2" name="Rectangle 1">
            <a:extLst>
              <a:ext uri="{FF2B5EF4-FFF2-40B4-BE49-F238E27FC236}">
                <a16:creationId xmlns:a16="http://schemas.microsoft.com/office/drawing/2014/main" id="{33AF52A5-EE3D-E741-A8CB-19DD99C0AFBB}"/>
              </a:ext>
            </a:extLst>
          </p:cNvPr>
          <p:cNvSpPr/>
          <p:nvPr/>
        </p:nvSpPr>
        <p:spPr>
          <a:xfrm>
            <a:off x="0" y="5368412"/>
            <a:ext cx="12191999" cy="14895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nSpc>
                <a:spcPct val="120000"/>
              </a:lnSpc>
            </a:pPr>
            <a:r>
              <a:rPr lang="en-GB" b="1" dirty="0"/>
              <a:t>It is a criminal offence to harm someone because of their protected characteristics. Therefore, if you are reported to police for being an alleged suspect of a hate crime and the victim wants to make an official complaint, there will be an investigation.</a:t>
            </a:r>
          </a:p>
        </p:txBody>
      </p:sp>
      <p:sp>
        <p:nvSpPr>
          <p:cNvPr id="3" name="Rectangle 2">
            <a:extLst>
              <a:ext uri="{FF2B5EF4-FFF2-40B4-BE49-F238E27FC236}">
                <a16:creationId xmlns:a16="http://schemas.microsoft.com/office/drawing/2014/main" id="{053EC6ED-C982-7842-B63F-E959B4724426}"/>
              </a:ext>
            </a:extLst>
          </p:cNvPr>
          <p:cNvSpPr/>
          <p:nvPr/>
        </p:nvSpPr>
        <p:spPr>
          <a:xfrm>
            <a:off x="363299" y="2509634"/>
            <a:ext cx="2204884" cy="22048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A disability (E.g., physical, mental or unseen)</a:t>
            </a:r>
          </a:p>
        </p:txBody>
      </p:sp>
      <p:sp>
        <p:nvSpPr>
          <p:cNvPr id="5" name="Rectangle 4">
            <a:extLst>
              <a:ext uri="{FF2B5EF4-FFF2-40B4-BE49-F238E27FC236}">
                <a16:creationId xmlns:a16="http://schemas.microsoft.com/office/drawing/2014/main" id="{DE513121-EA95-B34E-A79C-1C37A0216DA2}"/>
              </a:ext>
            </a:extLst>
          </p:cNvPr>
          <p:cNvSpPr/>
          <p:nvPr/>
        </p:nvSpPr>
        <p:spPr>
          <a:xfrm>
            <a:off x="2678428" y="2509634"/>
            <a:ext cx="2204884" cy="22048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Their race/ethnicity (E.g., Skin </a:t>
            </a:r>
            <a:r>
              <a:rPr lang="en-US" b="1" dirty="0" err="1">
                <a:solidFill>
                  <a:schemeClr val="tx2"/>
                </a:solidFill>
              </a:rPr>
              <a:t>colour</a:t>
            </a:r>
            <a:r>
              <a:rPr lang="en-US" b="1" dirty="0">
                <a:solidFill>
                  <a:schemeClr val="tx2"/>
                </a:solidFill>
              </a:rPr>
              <a:t> or nationality)</a:t>
            </a:r>
          </a:p>
          <a:p>
            <a:pPr algn="ctr"/>
            <a:endParaRPr lang="en-US" dirty="0">
              <a:solidFill>
                <a:schemeClr val="tx2"/>
              </a:solidFill>
            </a:endParaRPr>
          </a:p>
        </p:txBody>
      </p:sp>
      <p:sp>
        <p:nvSpPr>
          <p:cNvPr id="6" name="Rectangle 5">
            <a:extLst>
              <a:ext uri="{FF2B5EF4-FFF2-40B4-BE49-F238E27FC236}">
                <a16:creationId xmlns:a16="http://schemas.microsoft.com/office/drawing/2014/main" id="{2A4CCFBC-2FD3-4242-B675-FA5EC5CE8AE3}"/>
              </a:ext>
            </a:extLst>
          </p:cNvPr>
          <p:cNvSpPr/>
          <p:nvPr/>
        </p:nvSpPr>
        <p:spPr>
          <a:xfrm>
            <a:off x="4993557" y="2509634"/>
            <a:ext cx="2204884" cy="22048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Their religion (E.g., Christian, Muslim Jewish, </a:t>
            </a:r>
            <a:r>
              <a:rPr lang="en-US" b="1" dirty="0" err="1">
                <a:solidFill>
                  <a:schemeClr val="tx2"/>
                </a:solidFill>
              </a:rPr>
              <a:t>etc</a:t>
            </a:r>
            <a:r>
              <a:rPr lang="en-US" b="1" dirty="0">
                <a:solidFill>
                  <a:schemeClr val="tx2"/>
                </a:solidFill>
              </a:rPr>
              <a:t>)</a:t>
            </a:r>
          </a:p>
        </p:txBody>
      </p:sp>
      <p:sp>
        <p:nvSpPr>
          <p:cNvPr id="7" name="Rectangle 6">
            <a:extLst>
              <a:ext uri="{FF2B5EF4-FFF2-40B4-BE49-F238E27FC236}">
                <a16:creationId xmlns:a16="http://schemas.microsoft.com/office/drawing/2014/main" id="{19415176-CAFB-5C40-A70B-15DD57C21261}"/>
              </a:ext>
            </a:extLst>
          </p:cNvPr>
          <p:cNvSpPr/>
          <p:nvPr/>
        </p:nvSpPr>
        <p:spPr>
          <a:xfrm>
            <a:off x="7308686" y="2509634"/>
            <a:ext cx="2204884" cy="22048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Their sexuality (E.g., Lesbian, gay or bisexual)</a:t>
            </a:r>
          </a:p>
          <a:p>
            <a:pPr algn="ctr"/>
            <a:endParaRPr lang="en-US" dirty="0">
              <a:solidFill>
                <a:schemeClr val="tx2"/>
              </a:solidFill>
            </a:endParaRPr>
          </a:p>
        </p:txBody>
      </p:sp>
      <p:sp>
        <p:nvSpPr>
          <p:cNvPr id="8" name="Rectangle 7">
            <a:extLst>
              <a:ext uri="{FF2B5EF4-FFF2-40B4-BE49-F238E27FC236}">
                <a16:creationId xmlns:a16="http://schemas.microsoft.com/office/drawing/2014/main" id="{89FFFC6D-F645-FB4E-A3E8-5399A4B72EA3}"/>
              </a:ext>
            </a:extLst>
          </p:cNvPr>
          <p:cNvSpPr/>
          <p:nvPr/>
        </p:nvSpPr>
        <p:spPr>
          <a:xfrm>
            <a:off x="9623815" y="2509634"/>
            <a:ext cx="2204884" cy="22048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Their gender identity (E.g., Transexual, non-binary or gender fluid).</a:t>
            </a:r>
          </a:p>
          <a:p>
            <a:pPr algn="ctr"/>
            <a:endParaRPr lang="en-US" dirty="0">
              <a:solidFill>
                <a:schemeClr val="tx2"/>
              </a:solidFill>
            </a:endParaRPr>
          </a:p>
        </p:txBody>
      </p:sp>
    </p:spTree>
    <p:extLst>
      <p:ext uri="{BB962C8B-B14F-4D97-AF65-F5344CB8AC3E}">
        <p14:creationId xmlns:p14="http://schemas.microsoft.com/office/powerpoint/2010/main" val="23518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9BB1C-167B-3A45-B344-C477614DD758}"/>
              </a:ext>
            </a:extLst>
          </p:cNvPr>
          <p:cNvPicPr>
            <a:picLocks noChangeAspect="1"/>
          </p:cNvPicPr>
          <p:nvPr/>
        </p:nvPicPr>
        <p:blipFill rotWithShape="1">
          <a:blip r:embed="rId3">
            <a:alphaModFix amt="32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67E8DD0-38FD-294D-B9C8-15B4044E9D1D}"/>
              </a:ext>
            </a:extLst>
          </p:cNvPr>
          <p:cNvSpPr txBox="1">
            <a:spLocks/>
          </p:cNvSpPr>
          <p:nvPr/>
        </p:nvSpPr>
        <p:spPr>
          <a:xfrm>
            <a:off x="853340" y="1815175"/>
            <a:ext cx="10485319" cy="352684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8000" b="1" dirty="0">
                <a:solidFill>
                  <a:schemeClr val="accent5">
                    <a:lumMod val="40000"/>
                    <a:lumOff val="60000"/>
                  </a:schemeClr>
                </a:solidFill>
              </a:rPr>
              <a:t>WHAT KIND OF </a:t>
            </a:r>
            <a:r>
              <a:rPr lang="en-US" sz="8000" b="1" dirty="0">
                <a:solidFill>
                  <a:schemeClr val="accent6">
                    <a:lumMod val="60000"/>
                    <a:lumOff val="40000"/>
                  </a:schemeClr>
                </a:solidFill>
              </a:rPr>
              <a:t>BEHAVIOUR</a:t>
            </a:r>
            <a:r>
              <a:rPr lang="en-US" sz="8000" b="1" dirty="0">
                <a:solidFill>
                  <a:schemeClr val="accent5">
                    <a:lumMod val="40000"/>
                    <a:lumOff val="60000"/>
                  </a:schemeClr>
                </a:solidFill>
              </a:rPr>
              <a:t> CAN BE A HATE CRIME?</a:t>
            </a:r>
          </a:p>
        </p:txBody>
      </p:sp>
    </p:spTree>
    <p:extLst>
      <p:ext uri="{BB962C8B-B14F-4D97-AF65-F5344CB8AC3E}">
        <p14:creationId xmlns:p14="http://schemas.microsoft.com/office/powerpoint/2010/main" val="253290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AB86-FF6D-46B5-A8A5-1A601F2590E1}"/>
              </a:ext>
            </a:extLst>
          </p:cNvPr>
          <p:cNvSpPr txBox="1">
            <a:spLocks/>
          </p:cNvSpPr>
          <p:nvPr/>
        </p:nvSpPr>
        <p:spPr>
          <a:xfrm>
            <a:off x="1281966" y="1451263"/>
            <a:ext cx="10485319" cy="419229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4800" b="1" dirty="0">
                <a:solidFill>
                  <a:schemeClr val="accent6">
                    <a:lumMod val="60000"/>
                    <a:lumOff val="40000"/>
                  </a:schemeClr>
                </a:solidFill>
              </a:rPr>
              <a:t>ABUSIVE TEXTS/MESSAGES</a:t>
            </a:r>
          </a:p>
          <a:p>
            <a:pPr>
              <a:lnSpc>
                <a:spcPct val="80000"/>
              </a:lnSpc>
            </a:pPr>
            <a:r>
              <a:rPr lang="en-US" sz="4800" b="1" dirty="0">
                <a:solidFill>
                  <a:schemeClr val="accent5">
                    <a:lumMod val="40000"/>
                    <a:lumOff val="60000"/>
                  </a:schemeClr>
                </a:solidFill>
              </a:rPr>
              <a:t>VIOLENT BEHAVIOUR: HITTING, KICKING, THROWING OBJECTS</a:t>
            </a:r>
          </a:p>
          <a:p>
            <a:pPr>
              <a:lnSpc>
                <a:spcPct val="80000"/>
              </a:lnSpc>
            </a:pPr>
            <a:r>
              <a:rPr lang="en-US" sz="4800" b="1" dirty="0">
                <a:solidFill>
                  <a:schemeClr val="accent3">
                    <a:lumMod val="60000"/>
                    <a:lumOff val="40000"/>
                  </a:schemeClr>
                </a:solidFill>
              </a:rPr>
              <a:t>DAMAGING PROPERTY</a:t>
            </a:r>
          </a:p>
          <a:p>
            <a:pPr>
              <a:lnSpc>
                <a:spcPct val="80000"/>
              </a:lnSpc>
            </a:pPr>
            <a:r>
              <a:rPr lang="en-US" sz="4800" b="1" dirty="0">
                <a:solidFill>
                  <a:schemeClr val="accent1">
                    <a:lumMod val="40000"/>
                    <a:lumOff val="60000"/>
                  </a:schemeClr>
                </a:solidFill>
              </a:rPr>
              <a:t>ABUSIVE COMMENTS</a:t>
            </a:r>
          </a:p>
          <a:p>
            <a:pPr>
              <a:lnSpc>
                <a:spcPct val="80000"/>
              </a:lnSpc>
            </a:pPr>
            <a:r>
              <a:rPr lang="en-US" sz="4800" b="1" dirty="0">
                <a:solidFill>
                  <a:schemeClr val="accent4">
                    <a:lumMod val="60000"/>
                    <a:lumOff val="40000"/>
                  </a:schemeClr>
                </a:solidFill>
              </a:rPr>
              <a:t>BULLYING/HARASSMENT</a:t>
            </a:r>
          </a:p>
          <a:p>
            <a:pPr>
              <a:lnSpc>
                <a:spcPct val="80000"/>
              </a:lnSpc>
            </a:pPr>
            <a:r>
              <a:rPr lang="en-US" sz="4800" b="1" dirty="0">
                <a:solidFill>
                  <a:schemeClr val="tx2">
                    <a:lumMod val="90000"/>
                  </a:schemeClr>
                </a:solidFill>
              </a:rPr>
              <a:t>ABUSIVE POSTS ONLINE</a:t>
            </a:r>
          </a:p>
        </p:txBody>
      </p:sp>
    </p:spTree>
    <p:extLst>
      <p:ext uri="{BB962C8B-B14F-4D97-AF65-F5344CB8AC3E}">
        <p14:creationId xmlns:p14="http://schemas.microsoft.com/office/powerpoint/2010/main" val="390796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4B65E1-57B5-124C-AB9C-87817D2BA8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2116" y="0"/>
            <a:ext cx="3619500" cy="1016000"/>
          </a:xfrm>
          <a:prstGeom prst="rect">
            <a:avLst/>
          </a:prstGeom>
        </p:spPr>
      </p:pic>
      <p:sp>
        <p:nvSpPr>
          <p:cNvPr id="7" name="Rectangle 6">
            <a:extLst>
              <a:ext uri="{FF2B5EF4-FFF2-40B4-BE49-F238E27FC236}">
                <a16:creationId xmlns:a16="http://schemas.microsoft.com/office/drawing/2014/main" id="{FBD2E2CB-D05B-A741-8D0D-9F8E32D82AF3}"/>
              </a:ext>
            </a:extLst>
          </p:cNvPr>
          <p:cNvSpPr/>
          <p:nvPr/>
        </p:nvSpPr>
        <p:spPr>
          <a:xfrm>
            <a:off x="10634562" y="323334"/>
            <a:ext cx="1175322" cy="369332"/>
          </a:xfrm>
          <a:prstGeom prst="rect">
            <a:avLst/>
          </a:prstGeom>
        </p:spPr>
        <p:txBody>
          <a:bodyPr wrap="none">
            <a:spAutoFit/>
          </a:bodyPr>
          <a:lstStyle/>
          <a:p>
            <a:pPr fontAlgn="base"/>
            <a:r>
              <a:rPr lang="en-GB" b="1" dirty="0"/>
              <a:t>08/10/19</a:t>
            </a:r>
          </a:p>
        </p:txBody>
      </p:sp>
      <p:pic>
        <p:nvPicPr>
          <p:cNvPr id="3" name="Picture 2">
            <a:extLst>
              <a:ext uri="{FF2B5EF4-FFF2-40B4-BE49-F238E27FC236}">
                <a16:creationId xmlns:a16="http://schemas.microsoft.com/office/drawing/2014/main" id="{770B8250-B876-F84B-9B29-D2FDA9D3B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1866" y="1188958"/>
            <a:ext cx="8138851" cy="5669042"/>
          </a:xfrm>
          <a:prstGeom prst="rect">
            <a:avLst/>
          </a:prstGeom>
        </p:spPr>
      </p:pic>
    </p:spTree>
    <p:extLst>
      <p:ext uri="{BB962C8B-B14F-4D97-AF65-F5344CB8AC3E}">
        <p14:creationId xmlns:p14="http://schemas.microsoft.com/office/powerpoint/2010/main" val="3776771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2E2CB-D05B-A741-8D0D-9F8E32D82AF3}"/>
              </a:ext>
            </a:extLst>
          </p:cNvPr>
          <p:cNvSpPr/>
          <p:nvPr/>
        </p:nvSpPr>
        <p:spPr>
          <a:xfrm>
            <a:off x="10634562" y="323334"/>
            <a:ext cx="1175322" cy="369332"/>
          </a:xfrm>
          <a:prstGeom prst="rect">
            <a:avLst/>
          </a:prstGeom>
        </p:spPr>
        <p:txBody>
          <a:bodyPr wrap="none">
            <a:spAutoFit/>
          </a:bodyPr>
          <a:lstStyle/>
          <a:p>
            <a:pPr fontAlgn="base"/>
            <a:r>
              <a:rPr lang="en-GB" b="1" dirty="0"/>
              <a:t>29/10/19</a:t>
            </a:r>
          </a:p>
        </p:txBody>
      </p:sp>
      <p:pic>
        <p:nvPicPr>
          <p:cNvPr id="3" name="Picture 2">
            <a:extLst>
              <a:ext uri="{FF2B5EF4-FFF2-40B4-BE49-F238E27FC236}">
                <a16:creationId xmlns:a16="http://schemas.microsoft.com/office/drawing/2014/main" id="{3B047F74-B772-9E40-9BDB-5ABE865F60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1658" y="1097546"/>
            <a:ext cx="9375158" cy="5760454"/>
          </a:xfrm>
          <a:prstGeom prst="rect">
            <a:avLst/>
          </a:prstGeom>
        </p:spPr>
      </p:pic>
      <p:pic>
        <p:nvPicPr>
          <p:cNvPr id="8" name="Picture 7">
            <a:extLst>
              <a:ext uri="{FF2B5EF4-FFF2-40B4-BE49-F238E27FC236}">
                <a16:creationId xmlns:a16="http://schemas.microsoft.com/office/drawing/2014/main" id="{B0B20BF3-15E4-4D43-A438-790140F159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592" y="147897"/>
            <a:ext cx="3505200" cy="889000"/>
          </a:xfrm>
          <a:prstGeom prst="rect">
            <a:avLst/>
          </a:prstGeom>
        </p:spPr>
      </p:pic>
    </p:spTree>
    <p:extLst>
      <p:ext uri="{BB962C8B-B14F-4D97-AF65-F5344CB8AC3E}">
        <p14:creationId xmlns:p14="http://schemas.microsoft.com/office/powerpoint/2010/main" val="204350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2E2CB-D05B-A741-8D0D-9F8E32D82AF3}"/>
              </a:ext>
            </a:extLst>
          </p:cNvPr>
          <p:cNvSpPr/>
          <p:nvPr/>
        </p:nvSpPr>
        <p:spPr>
          <a:xfrm>
            <a:off x="10634562" y="323334"/>
            <a:ext cx="1175322" cy="369332"/>
          </a:xfrm>
          <a:prstGeom prst="rect">
            <a:avLst/>
          </a:prstGeom>
        </p:spPr>
        <p:txBody>
          <a:bodyPr wrap="none">
            <a:spAutoFit/>
          </a:bodyPr>
          <a:lstStyle/>
          <a:p>
            <a:pPr fontAlgn="base"/>
            <a:r>
              <a:rPr lang="en-GB" b="1" dirty="0"/>
              <a:t>30/05/19</a:t>
            </a:r>
          </a:p>
        </p:txBody>
      </p:sp>
      <p:pic>
        <p:nvPicPr>
          <p:cNvPr id="10" name="Picture 9">
            <a:extLst>
              <a:ext uri="{FF2B5EF4-FFF2-40B4-BE49-F238E27FC236}">
                <a16:creationId xmlns:a16="http://schemas.microsoft.com/office/drawing/2014/main" id="{94CA68B5-60FE-B24E-9F89-6654379051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8415" y="1403600"/>
            <a:ext cx="7755968" cy="5454400"/>
          </a:xfrm>
          <a:prstGeom prst="rect">
            <a:avLst/>
          </a:prstGeom>
        </p:spPr>
      </p:pic>
      <p:pic>
        <p:nvPicPr>
          <p:cNvPr id="12" name="Picture 11">
            <a:extLst>
              <a:ext uri="{FF2B5EF4-FFF2-40B4-BE49-F238E27FC236}">
                <a16:creationId xmlns:a16="http://schemas.microsoft.com/office/drawing/2014/main" id="{BE1108DE-9514-6645-8F7C-687AE8B5C4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170" y="229116"/>
            <a:ext cx="3797300" cy="927100"/>
          </a:xfrm>
          <a:prstGeom prst="rect">
            <a:avLst/>
          </a:prstGeom>
        </p:spPr>
      </p:pic>
    </p:spTree>
    <p:extLst>
      <p:ext uri="{BB962C8B-B14F-4D97-AF65-F5344CB8AC3E}">
        <p14:creationId xmlns:p14="http://schemas.microsoft.com/office/powerpoint/2010/main" val="42282183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AE901BC-D190-49E6-8B33-2F32A0F2B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{74402C25-2E6E-6B46-98D9-941F6C97379B}tf10001062</Template>
  <TotalTime>0</TotalTime>
  <Words>1102</Words>
  <Application>Microsoft Macintosh PowerPoint</Application>
  <PresentationFormat>Widescreen</PresentationFormat>
  <Paragraphs>135</Paragraphs>
  <Slides>23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Wingdings 3</vt:lpstr>
      <vt:lpstr>Arial</vt:lpstr>
      <vt:lpstr>Century Gothic</vt:lpstr>
      <vt:lpstr>Calibri</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2017-09-06T09:43:28Z</dcterms:created>
  <dcterms:modified xsi:type="dcterms:W3CDTF">2023-05-23T08:35:26Z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TC030395169991</vt:lpwstr>
  </property>
</Properties>
</file>