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302" r:id="rId2"/>
    <p:sldId id="266" r:id="rId3"/>
    <p:sldId id="326" r:id="rId4"/>
    <p:sldId id="329" r:id="rId5"/>
    <p:sldId id="330" r:id="rId6"/>
    <p:sldId id="332" r:id="rId7"/>
    <p:sldId id="331" r:id="rId8"/>
    <p:sldId id="333" r:id="rId9"/>
    <p:sldId id="334" r:id="rId10"/>
    <p:sldId id="28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D4D"/>
    <a:srgbClr val="34BE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709"/>
    <p:restoredTop sz="72429"/>
  </p:normalViewPr>
  <p:slideViewPr>
    <p:cSldViewPr snapToGrid="0" snapToObjects="1">
      <p:cViewPr varScale="1">
        <p:scale>
          <a:sx n="105" d="100"/>
          <a:sy n="105" d="100"/>
        </p:scale>
        <p:origin x="192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509677-5F5F-1F45-B13E-71A158E6E8DE}" type="datetimeFigureOut">
              <a:rPr lang="en-US" smtClean="0"/>
              <a:t>1/12/22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B61F4B-008D-1648-B2FF-63151A611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612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Use this slide to engage the children and to  find out what they</a:t>
            </a:r>
            <a:r>
              <a:rPr lang="en-GB" baseline="0" dirty="0"/>
              <a:t> enjoy doing </a:t>
            </a:r>
            <a:r>
              <a:rPr lang="en-GB" dirty="0"/>
              <a:t>online</a:t>
            </a:r>
          </a:p>
          <a:p>
            <a:r>
              <a:rPr lang="en-GB" dirty="0"/>
              <a:t>Games – </a:t>
            </a:r>
            <a:r>
              <a:rPr lang="en-GB" dirty="0" err="1"/>
              <a:t>Fortnite</a:t>
            </a:r>
            <a:r>
              <a:rPr lang="en-GB" dirty="0"/>
              <a:t>, Roblox, </a:t>
            </a:r>
            <a:r>
              <a:rPr lang="en-GB" dirty="0" err="1"/>
              <a:t>slither.io</a:t>
            </a:r>
            <a:endParaRPr lang="en-GB" dirty="0"/>
          </a:p>
          <a:p>
            <a:r>
              <a:rPr lang="en-GB" dirty="0"/>
              <a:t>Google, </a:t>
            </a:r>
            <a:r>
              <a:rPr lang="en-GB" dirty="0" err="1"/>
              <a:t>Tik</a:t>
            </a:r>
            <a:r>
              <a:rPr lang="en-GB" dirty="0"/>
              <a:t> </a:t>
            </a:r>
            <a:r>
              <a:rPr lang="en-GB" dirty="0" err="1"/>
              <a:t>Tok</a:t>
            </a:r>
            <a:r>
              <a:rPr lang="en-GB" dirty="0"/>
              <a:t> (</a:t>
            </a:r>
            <a:r>
              <a:rPr lang="en-GB" dirty="0" err="1"/>
              <a:t>Musical.ly</a:t>
            </a:r>
            <a:r>
              <a:rPr lang="en-GB" dirty="0"/>
              <a:t>), YouTube</a:t>
            </a:r>
          </a:p>
          <a:p>
            <a:r>
              <a:rPr lang="en-GB" dirty="0"/>
              <a:t>Social media and messaging – Instagram, WhatsApp, Snapchat, Skype</a:t>
            </a:r>
          </a:p>
          <a:p>
            <a:endParaRPr lang="en-GB" dirty="0"/>
          </a:p>
          <a:p>
            <a:r>
              <a:rPr lang="en-GB" dirty="0"/>
              <a:t>If anything inappropriate is mentioned, you need to decide whether to deal with this now or at a later stage in the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61F4B-008D-1648-B2FF-63151A6112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542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 sz="1800"/>
            </a:pPr>
            <a:r>
              <a:rPr lang="en-GB" sz="1200" dirty="0"/>
              <a:t>Know them, trust them, they are kind to us</a:t>
            </a:r>
          </a:p>
          <a:p>
            <a:pPr lvl="0">
              <a:defRPr sz="1800"/>
            </a:pPr>
            <a:r>
              <a:rPr lang="en-GB" sz="1200" dirty="0"/>
              <a:t>Ask about playing games with friends</a:t>
            </a:r>
          </a:p>
          <a:p>
            <a:pPr lvl="0">
              <a:defRPr sz="1800"/>
            </a:pPr>
            <a:r>
              <a:rPr lang="en-GB" sz="1200" dirty="0"/>
              <a:t>What do we call a person we don’t know – STRANGER</a:t>
            </a:r>
          </a:p>
          <a:p>
            <a:pPr lvl="0">
              <a:defRPr sz="1800"/>
            </a:pPr>
            <a:r>
              <a:rPr lang="en-GB" sz="1200" dirty="0"/>
              <a:t>Talk about playing games or chatting online</a:t>
            </a:r>
          </a:p>
          <a:p>
            <a:pPr lvl="0">
              <a:defRPr sz="1800"/>
            </a:pPr>
            <a:r>
              <a:rPr lang="en-GB" sz="1200" dirty="0"/>
              <a:t>It is safest to play games with people who are already friends – not Strangers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61F4B-008D-1648-B2FF-63151A6112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247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Tells people who your friends are; if in uniform tells people approximately where you live</a:t>
            </a:r>
          </a:p>
          <a:p>
            <a:r>
              <a:rPr lang="en-GB" dirty="0"/>
              <a:t>There may be people in your group of friends who do not want to be online, or are not allowed to post pics online or for whom it is dangerous</a:t>
            </a:r>
          </a:p>
          <a:p>
            <a:r>
              <a:rPr lang="en-GB" dirty="0"/>
              <a:t>Always get permission to put images of  yourself online – compare with schools that have to get parental</a:t>
            </a:r>
            <a:r>
              <a:rPr lang="en-GB" baseline="0" dirty="0"/>
              <a:t> permission to use images of the young people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61F4B-008D-1648-B2FF-63151A6112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357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Debate the points about: one-off vs ongoing, difference online – more people can</a:t>
            </a:r>
            <a:r>
              <a:rPr lang="en-GB" baseline="0" dirty="0"/>
              <a:t> see, people can comment/like, 24/7, is it banter/someone trying to be funny</a:t>
            </a:r>
          </a:p>
          <a:p>
            <a:r>
              <a:rPr lang="en-GB" baseline="0" dirty="0"/>
              <a:t>Get the children to think about good and bad things relating to group chat</a:t>
            </a:r>
          </a:p>
          <a:p>
            <a:r>
              <a:rPr lang="en-GB" dirty="0"/>
              <a:t>Good for chatting with friends – checking on homework – sharing funny stuff</a:t>
            </a:r>
          </a:p>
          <a:p>
            <a:r>
              <a:rPr lang="en-GB" dirty="0"/>
              <a:t>Bad</a:t>
            </a:r>
            <a:r>
              <a:rPr lang="en-GB" baseline="0" dirty="0"/>
              <a:t> – someone can often add a person no one else knows, things get out of hand quickly, don’t have facial/body language cues that you would get face to face </a:t>
            </a:r>
          </a:p>
          <a:p>
            <a:r>
              <a:rPr lang="en-GB" baseline="0" dirty="0"/>
              <a:t>Ask how can group chat be kept positive – use emojis, only say nice things to people, don’t retaliate</a:t>
            </a:r>
          </a:p>
          <a:p>
            <a:r>
              <a:rPr lang="en-GB" baseline="0" dirty="0"/>
              <a:t>Ask what the young people think someone should do if they get a horrible comment? Note that many will be aware that if friendship issue, it will often sort itself out but that if bullying they may need help from an adult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61F4B-008D-1648-B2FF-63151A6112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060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Content: If</a:t>
            </a:r>
            <a:r>
              <a:rPr lang="en-GB" baseline="0" dirty="0"/>
              <a:t> this is a game for older people – you will probably see inappropriate content and hear inappropriate language – talk about PEGI ratings. If you have younger brothers and sisters, you should play games suitable for them</a:t>
            </a:r>
          </a:p>
          <a:p>
            <a:pPr marL="228600" indent="-228600">
              <a:buAutoNum type="arabicParenR"/>
            </a:pPr>
            <a:endParaRPr lang="en-GB" dirty="0"/>
          </a:p>
          <a:p>
            <a:r>
              <a:rPr lang="en-GB" dirty="0"/>
              <a:t>Who are you playing with? Even if you know everyone in the group from school – bullying can still occur</a:t>
            </a:r>
            <a:r>
              <a:rPr lang="en-GB" baseline="0" dirty="0"/>
              <a:t> or people fall out . If you are playing a game with chat you may need to switch it off. Know how to block/report</a:t>
            </a:r>
          </a:p>
          <a:p>
            <a:endParaRPr lang="en-GB" baseline="0" dirty="0"/>
          </a:p>
          <a:p>
            <a:r>
              <a:rPr lang="en-GB" baseline="0" dirty="0"/>
              <a:t>If you don’t know people – bullying, grooming, radicalisation – if you don’t know people you have no idea what they will do. Adults may not want to play with kids and can be unpleasant</a:t>
            </a:r>
          </a:p>
          <a:p>
            <a:endParaRPr lang="en-GB" baseline="0" dirty="0"/>
          </a:p>
          <a:p>
            <a:r>
              <a:rPr lang="en-GB" baseline="0" dirty="0"/>
              <a:t>Particular issues if you are using a headset to chat in real time  - people may try to trick you into saying or sharing information or ask you for photos/videos</a:t>
            </a:r>
          </a:p>
          <a:p>
            <a:endParaRPr lang="en-GB" baseline="0" dirty="0"/>
          </a:p>
          <a:p>
            <a:r>
              <a:rPr lang="en-GB" baseline="0" dirty="0"/>
              <a:t>In app purchases – games may be free but there is pressure to buy features to help you move up the levels or access different equipment in the game – </a:t>
            </a:r>
            <a:r>
              <a:rPr lang="en-GB" baseline="0" dirty="0" err="1"/>
              <a:t>eg</a:t>
            </a:r>
            <a:r>
              <a:rPr lang="en-GB" baseline="0" dirty="0"/>
              <a:t> </a:t>
            </a:r>
            <a:r>
              <a:rPr lang="en-GB" baseline="0" dirty="0" err="1"/>
              <a:t>Fortnite</a:t>
            </a:r>
            <a:r>
              <a:rPr lang="en-GB" baseline="0" dirty="0"/>
              <a:t> </a:t>
            </a:r>
            <a:r>
              <a:rPr lang="en-GB" baseline="0" dirty="0" err="1"/>
              <a:t>Battlepass</a:t>
            </a:r>
            <a:endParaRPr lang="en-GB" baseline="0" dirty="0"/>
          </a:p>
          <a:p>
            <a:endParaRPr lang="en-GB" baseline="0" dirty="0"/>
          </a:p>
          <a:p>
            <a:r>
              <a:rPr lang="en-GB" baseline="0" dirty="0"/>
              <a:t>Addiction – games and other online platforms are designed to keep you on there for as long as possible. Need to have a  break and do something else</a:t>
            </a:r>
          </a:p>
          <a:p>
            <a:endParaRPr lang="en-GB" baseline="0" dirty="0"/>
          </a:p>
          <a:p>
            <a:r>
              <a:rPr lang="en-GB" baseline="0" dirty="0"/>
              <a:t>Recommend they only play online with people they know so if there is a problem it can be sorted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61F4B-008D-1648-B2FF-63151A6112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6253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Ask the young people how they would know if they were spending too long online?</a:t>
            </a:r>
          </a:p>
          <a:p>
            <a:r>
              <a:rPr lang="en-GB" dirty="0"/>
              <a:t>Some</a:t>
            </a:r>
            <a:r>
              <a:rPr lang="en-GB" baseline="0" dirty="0"/>
              <a:t> </a:t>
            </a:r>
            <a:r>
              <a:rPr lang="en-GB" baseline="0" dirty="0" err="1"/>
              <a:t>screentime</a:t>
            </a:r>
            <a:r>
              <a:rPr lang="en-GB" baseline="0" dirty="0"/>
              <a:t> can be beneficial but there are issues.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questions to ask themselves might be</a:t>
            </a:r>
            <a:endParaRPr lang="en-GB" dirty="0"/>
          </a:p>
          <a:p>
            <a:r>
              <a:rPr lang="en-GB" dirty="0"/>
              <a:t>Do I know how much time I spend every day including gaming, messaging, watching videos etc?</a:t>
            </a:r>
          </a:p>
          <a:p>
            <a:r>
              <a:rPr lang="en-GB" dirty="0"/>
              <a:t>If I can’t get online, does it make me feel bad?</a:t>
            </a:r>
          </a:p>
          <a:p>
            <a:r>
              <a:rPr lang="en-GB" dirty="0"/>
              <a:t>Do I get angry or upset when I’m asked to stop going online, even if I’ve been at it for hours?</a:t>
            </a:r>
          </a:p>
          <a:p>
            <a:r>
              <a:rPr lang="en-GB" dirty="0"/>
              <a:t>Is be online pretty much all I talk about and think about?</a:t>
            </a:r>
          </a:p>
          <a:p>
            <a:r>
              <a:rPr lang="en-GB" dirty="0"/>
              <a:t>Am I letting other things slide like my schoolwork or spending time with friends in real life or not doing other activities?</a:t>
            </a:r>
          </a:p>
          <a:p>
            <a:r>
              <a:rPr lang="en-GB" dirty="0"/>
              <a:t>If I spend a lot of time looking at social media does it make me feel worse about myself?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61F4B-008D-1648-B2FF-63151A6112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457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sz="1200" dirty="0"/>
              <a:t>Get account settings on private; approve friends/followers; be careful what you share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Don’t put other people at risk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tx1"/>
                </a:solidFill>
              </a:rPr>
              <a:t>Take care gaming; don’t chat with/message strangers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Be kind to each other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Balance your online and offline activities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Tell a trusted adult if there are any problems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61F4B-008D-1648-B2FF-63151A6112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368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48232FF-71B8-F84B-A898-CE4C8D9428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06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481904-5622-E442-B7E3-568B095D9B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721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CCF65C-91B5-DC4C-9645-6131407F43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7558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A289AD-A82C-6645-9F51-9BB6E48F02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7988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92E859-AD08-3748-A9F9-C2FB97B54DF5}"/>
              </a:ext>
            </a:extLst>
          </p:cNvPr>
          <p:cNvSpPr/>
          <p:nvPr userDrawn="1"/>
        </p:nvSpPr>
        <p:spPr>
          <a:xfrm>
            <a:off x="0" y="5525589"/>
            <a:ext cx="12192000" cy="135853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47C4964-A729-3D4C-A380-A9979F161E3F}"/>
              </a:ext>
            </a:extLst>
          </p:cNvPr>
          <p:cNvSpPr/>
          <p:nvPr userDrawn="1"/>
        </p:nvSpPr>
        <p:spPr>
          <a:xfrm>
            <a:off x="640083" y="5303520"/>
            <a:ext cx="1423851" cy="14238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C075D6B-AA77-4F42-B1C8-9177A4BB7B41}"/>
              </a:ext>
            </a:extLst>
          </p:cNvPr>
          <p:cNvSpPr/>
          <p:nvPr userDrawn="1"/>
        </p:nvSpPr>
        <p:spPr>
          <a:xfrm>
            <a:off x="3003371" y="5303520"/>
            <a:ext cx="1423851" cy="14238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EB2BC07-C443-5B47-B996-C97144CC2FDC}"/>
              </a:ext>
            </a:extLst>
          </p:cNvPr>
          <p:cNvSpPr/>
          <p:nvPr userDrawn="1"/>
        </p:nvSpPr>
        <p:spPr>
          <a:xfrm>
            <a:off x="5366659" y="5303520"/>
            <a:ext cx="1423851" cy="14238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4033845-B8F6-9042-ABED-F7380B37077E}"/>
              </a:ext>
            </a:extLst>
          </p:cNvPr>
          <p:cNvSpPr/>
          <p:nvPr userDrawn="1"/>
        </p:nvSpPr>
        <p:spPr>
          <a:xfrm>
            <a:off x="7729946" y="5303519"/>
            <a:ext cx="1423851" cy="14238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DEF3ECF-14CC-774A-8610-0625A9CE9D29}"/>
              </a:ext>
            </a:extLst>
          </p:cNvPr>
          <p:cNvSpPr/>
          <p:nvPr userDrawn="1"/>
        </p:nvSpPr>
        <p:spPr>
          <a:xfrm>
            <a:off x="10093233" y="5303518"/>
            <a:ext cx="1423851" cy="14238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AB23B9-0299-204E-A72C-23A21DD663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8460" y="5381894"/>
            <a:ext cx="1267098" cy="12670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A5709D0-D9BD-0D44-A95F-FBCF9263BB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84287" y="5384435"/>
            <a:ext cx="1262016" cy="12620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5DE7D59-1FF0-464B-AEDB-794639253B2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45034" y="5379353"/>
            <a:ext cx="1267098" cy="12670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FC2A8C6-4C3A-DE49-A019-FAE0556653A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809955" y="5382620"/>
            <a:ext cx="1263831" cy="1263831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BA776A23-DD04-B444-B889-9225ECD09A9D}"/>
              </a:ext>
            </a:extLst>
          </p:cNvPr>
          <p:cNvSpPr/>
          <p:nvPr userDrawn="1"/>
        </p:nvSpPr>
        <p:spPr>
          <a:xfrm>
            <a:off x="7891601" y="5973713"/>
            <a:ext cx="287382" cy="28738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461B92F-61B2-C749-8F88-9349E7C2B130}"/>
              </a:ext>
            </a:extLst>
          </p:cNvPr>
          <p:cNvSpPr/>
          <p:nvPr userDrawn="1"/>
        </p:nvSpPr>
        <p:spPr>
          <a:xfrm>
            <a:off x="8682719" y="5973713"/>
            <a:ext cx="287382" cy="28738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0BC6C9F-71A3-F746-83B1-929B6EBFB5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180591" y="5379353"/>
            <a:ext cx="1267098" cy="126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369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421BA-3834-7142-BF58-F9799991FB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09E4EF-D40F-224F-BCC9-51F0A09C5E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8AD674-5066-EB48-AC0A-FE318AE84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AE369-0440-2143-917C-857D1665E3E8}" type="datetimeFigureOut">
              <a:rPr lang="en-US" smtClean="0"/>
              <a:t>1/12/22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F9978-DE29-E848-99F0-F78CB5A9E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AADF0-5CFE-1B48-88C5-DB35B46D3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6A49-A424-0D46-B394-C1A544F7F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9660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4276A-37D5-BF48-922F-C3A5E16E15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733380-5D49-D24A-9634-145FDC8D1B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316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2599E-EF68-164B-92BB-0A88F1C07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4EFD1-470C-A346-99D4-1F34C6372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5000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E0FB9-5654-AA48-99E0-58AD2312F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9F41EA-20D1-F74C-8DA4-E304420E0B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07523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081EF-439D-3447-A7AA-96338BB85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069B8-F3EE-C54C-809D-8D95CDCFC1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A04A4F-19DB-3B49-B175-6D84099DA9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1288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35DDF-C880-7448-94A5-A44724A4C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FBD53C-4551-554E-A31F-D01BABF7D4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D2237C-696F-CA47-8A94-F1365FD536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187A12-9FCC-654E-91AB-D69EC2838A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6BCAF8-450B-6944-8135-29273FC261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203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solidFill>
          <a:schemeClr val="bg1">
            <a:alpha val="3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F71E9C0-02B5-CD4D-8B1E-762C909CA4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8162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307B0-15DF-CA4A-A500-7EECCBBFA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5825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19736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7F43B-B275-3943-848A-58BE19C06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FF8D7F-C0D1-9C44-B184-56EE85592E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BD1C3D-117C-2C42-AE9E-0408376816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33637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2FF7F-58DA-9D4D-9706-A971073CC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338745-13D1-C241-90A4-EBCE0D7C4C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88D4BC-32B4-0D42-98F5-07056C5B1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80714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D8266-84DB-1047-B0BD-142AD7618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D1903F-5BB7-CE42-9CA9-2CD1DC4DA9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771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B7C808-2FD4-7F44-95E1-392833F0F3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A7782A-7623-B04C-B941-038396AFF0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9531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3383D-026E-D64E-9366-D324564F9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26F4C2-8158-FC4A-970C-3A2E44744D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0EF24-E9AA-D84D-89E2-F9C5EBCDB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AE369-0440-2143-917C-857D1665E3E8}" type="datetimeFigureOut">
              <a:rPr lang="en-US" smtClean="0"/>
              <a:t>1/12/22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CCE04D-27DD-9F4B-A892-47027342F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76AC2-A56E-7C44-B306-910BC9C27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6A49-A424-0D46-B394-C1A544F7F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4567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7554-4250-D446-A71D-D08C3AA2D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C09BA-ACA3-804D-9C6C-2BAACB83DC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96ECA7-4D9E-2841-86DB-0332ED2665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EAA564-DC82-004B-B736-66C53B3E8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AE369-0440-2143-917C-857D1665E3E8}" type="datetimeFigureOut">
              <a:rPr lang="en-US" smtClean="0"/>
              <a:t>1/12/22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C3D249-DEFB-344E-9A63-D1194DD4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37B528-348E-0A42-B055-A3779D6D2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6A49-A424-0D46-B394-C1A544F7F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4676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30206-B3D8-A846-A682-F593BA380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87F3B5-0515-9B4E-9101-31D25FCB3A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035B72-B670-164F-8706-FC519CB309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7F5DEB-B35B-2041-9E10-FDF1F706D6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01BA00-89FE-2D4A-A5E6-8C95E2AE16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3741DA-8ED6-144F-BDA3-3E6ED33E8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AE369-0440-2143-917C-857D1665E3E8}" type="datetimeFigureOut">
              <a:rPr lang="en-US" smtClean="0"/>
              <a:t>1/12/22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835D83-37B7-BA4E-8B7A-442E34E89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B44F8C-7D59-4045-95FC-AABDB3FF7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6A49-A424-0D46-B394-C1A544F7F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8367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31ED7-21A0-2E4A-A474-5BEE6E8D4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0364D7-0F8D-CE4C-89B4-F1CE06B86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AE369-0440-2143-917C-857D1665E3E8}" type="datetimeFigureOut">
              <a:rPr lang="en-US" smtClean="0"/>
              <a:t>1/12/22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4403CA-9F6F-4945-BE8A-C515AD4A3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4E6F47-06B8-8A43-B892-01BEA71A1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6A49-A424-0D46-B394-C1A544F7F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649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C582CD-A78A-BC49-A085-1DF6164106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1014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65D518-39E3-014D-AF3D-7EF160705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AE369-0440-2143-917C-857D1665E3E8}" type="datetimeFigureOut">
              <a:rPr lang="en-US" smtClean="0"/>
              <a:t>1/12/22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B51DAC-4AA5-6A4C-9E97-D823168EE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172C2C-7FBD-A04C-9B0B-D54613D42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6A49-A424-0D46-B394-C1A544F7F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2631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141D3-6FDF-7B49-ABC1-6252C7D4C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98B8D-6617-C148-8A39-6B0D470C8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8DDDC4-42F9-5549-8D54-3AC562C0A8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172D18-F19A-2F47-9BC3-7CC05DB76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AE369-0440-2143-917C-857D1665E3E8}" type="datetimeFigureOut">
              <a:rPr lang="en-US" smtClean="0"/>
              <a:t>1/12/22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5C3C8A-0B1B-3D48-B2B5-47106A8A9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6EC616-8FC7-D848-971E-7DBFCE500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6A49-A424-0D46-B394-C1A544F7F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372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68F6E-A8F3-614C-A175-1D445C494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C45441-C8A4-154E-8318-5F9E170185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5BB09B-98A8-C84B-8326-06D3F2A21E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01D18-9D83-B44A-BB1F-2F5C452F6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AE369-0440-2143-917C-857D1665E3E8}" type="datetimeFigureOut">
              <a:rPr lang="en-US" smtClean="0"/>
              <a:t>1/12/22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DE2B1D-7465-6747-8447-D484D1719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927B53-BA6A-994A-963B-AFDBD5FFB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6A49-A424-0D46-B394-C1A544F7F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0040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7FA6A-A3E3-2149-97D7-A54EF6D29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963727-E8A1-2048-8FB0-88D1F3FA24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4BF47-CBAD-2941-B18D-96553F14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AE369-0440-2143-917C-857D1665E3E8}" type="datetimeFigureOut">
              <a:rPr lang="en-US" smtClean="0"/>
              <a:t>1/12/22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30D4E-0954-3345-B567-4BB4B22C2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BC700D-E827-5D47-BF03-CBB105E7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6A49-A424-0D46-B394-C1A544F7F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556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7D333F-48FC-D346-ABF6-5FF842363C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960D16-DC71-A442-AC76-CA9FB27051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5586B-D325-F847-8D94-1F1BA5B96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AE369-0440-2143-917C-857D1665E3E8}" type="datetimeFigureOut">
              <a:rPr lang="en-US" smtClean="0"/>
              <a:t>1/12/22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CDF85-F8FF-354C-9F4F-F713D440A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289E9E-C1A5-6D45-A6B1-3F4018CA8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6A49-A424-0D46-B394-C1A544F7F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202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bg>
      <p:bgPr>
        <a:solidFill>
          <a:schemeClr val="bg1">
            <a:alpha val="3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5C1542-FB06-DA47-9F4B-E5F859B57F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526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F91062-5B28-934B-9FA5-E1DCE52EB0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314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bg>
      <p:bgPr>
        <a:solidFill>
          <a:schemeClr val="bg1">
            <a:alpha val="3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2AE995-D792-9B48-94B1-0DF18A5F1A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40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A43571-0036-B141-A4D9-5A1C8A245D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327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bg>
      <p:bgPr>
        <a:solidFill>
          <a:schemeClr val="bg1">
            <a:alpha val="3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090F63-2B0D-ED43-A63F-E741F66A32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714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64C9BC-174F-8E48-ADCD-B21046DA8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10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27D6B6-9F47-8947-B44A-3FD1E1DF8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935418-A50B-4C4A-8CBA-DA98EF49DA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90B1CA-6959-554B-BA82-A56701D467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6AE369-0440-2143-917C-857D1665E3E8}" type="datetimeFigureOut">
              <a:rPr lang="en-US" smtClean="0"/>
              <a:t>1/12/22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442C2D-F282-7149-BCBC-F1B036615F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5D7273-78C5-A441-AC53-D90C65D2E1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F6A49-A424-0D46-B394-C1A544F7F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298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50" r:id="rId13"/>
    <p:sldLayoutId id="214748364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0" r:id="rId25"/>
    <p:sldLayoutId id="2147483651" r:id="rId26"/>
    <p:sldLayoutId id="2147483652" r:id="rId27"/>
    <p:sldLayoutId id="2147483653" r:id="rId28"/>
    <p:sldLayoutId id="2147483654" r:id="rId29"/>
    <p:sldLayoutId id="2147483655" r:id="rId30"/>
    <p:sldLayoutId id="2147483656" r:id="rId31"/>
    <p:sldLayoutId id="2147483657" r:id="rId32"/>
    <p:sldLayoutId id="2147483658" r:id="rId33"/>
    <p:sldLayoutId id="2147483659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f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7" Type="http://schemas.openxmlformats.org/officeDocument/2006/relationships/image" Target="../media/image22.tiff"/><Relationship Id="rId12" Type="http://schemas.openxmlformats.org/officeDocument/2006/relationships/image" Target="../media/image27.tiff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tiff"/><Relationship Id="rId11" Type="http://schemas.openxmlformats.org/officeDocument/2006/relationships/image" Target="../media/image26.png"/><Relationship Id="rId5" Type="http://schemas.openxmlformats.org/officeDocument/2006/relationships/image" Target="../media/image20.tiff"/><Relationship Id="rId15" Type="http://schemas.openxmlformats.org/officeDocument/2006/relationships/image" Target="../media/image30.png"/><Relationship Id="rId10" Type="http://schemas.openxmlformats.org/officeDocument/2006/relationships/image" Target="../media/image25.tiff"/><Relationship Id="rId4" Type="http://schemas.openxmlformats.org/officeDocument/2006/relationships/image" Target="../media/image19.tiff"/><Relationship Id="rId9" Type="http://schemas.openxmlformats.org/officeDocument/2006/relationships/image" Target="../media/image24.tiff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tiff"/><Relationship Id="rId4" Type="http://schemas.openxmlformats.org/officeDocument/2006/relationships/image" Target="../media/image3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tiff"/><Relationship Id="rId3" Type="http://schemas.openxmlformats.org/officeDocument/2006/relationships/image" Target="../media/image39.tiff"/><Relationship Id="rId7" Type="http://schemas.openxmlformats.org/officeDocument/2006/relationships/image" Target="../media/image43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tiff"/><Relationship Id="rId5" Type="http://schemas.openxmlformats.org/officeDocument/2006/relationships/image" Target="../media/image41.tiff"/><Relationship Id="rId4" Type="http://schemas.openxmlformats.org/officeDocument/2006/relationships/image" Target="../media/image37.tiff"/><Relationship Id="rId9" Type="http://schemas.openxmlformats.org/officeDocument/2006/relationships/image" Target="../media/image4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4D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78E39E-73CB-7E42-BCC2-E46BBD111395}"/>
              </a:ext>
            </a:extLst>
          </p:cNvPr>
          <p:cNvSpPr txBox="1"/>
          <p:nvPr/>
        </p:nvSpPr>
        <p:spPr>
          <a:xfrm>
            <a:off x="1334528" y="1865583"/>
            <a:ext cx="100089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Hello!</a:t>
            </a:r>
          </a:p>
          <a:p>
            <a:r>
              <a:rPr lang="en-US" sz="80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My name is </a:t>
            </a:r>
            <a:r>
              <a:rPr lang="en-US" sz="8000" b="1" dirty="0">
                <a:solidFill>
                  <a:srgbClr val="FFC000"/>
                </a:solidFill>
                <a:latin typeface="Arial Rounded MT Bold" panose="020F0704030504030204" pitchFamily="34" charset="77"/>
              </a:rPr>
              <a:t>XXXXXX</a:t>
            </a:r>
          </a:p>
        </p:txBody>
      </p:sp>
    </p:spTree>
    <p:extLst>
      <p:ext uri="{BB962C8B-B14F-4D97-AF65-F5344CB8AC3E}">
        <p14:creationId xmlns:p14="http://schemas.microsoft.com/office/powerpoint/2010/main" val="11636328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4D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11E822-3659-654D-9283-56C114C78557}"/>
              </a:ext>
            </a:extLst>
          </p:cNvPr>
          <p:cNvSpPr txBox="1"/>
          <p:nvPr/>
        </p:nvSpPr>
        <p:spPr>
          <a:xfrm>
            <a:off x="1471543" y="1939006"/>
            <a:ext cx="87773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What have we </a:t>
            </a:r>
            <a:r>
              <a:rPr lang="en-US" sz="8000" b="1" dirty="0">
                <a:solidFill>
                  <a:srgbClr val="FFC000"/>
                </a:solidFill>
                <a:latin typeface="Arial Rounded MT Bold" panose="020F0704030504030204" pitchFamily="34" charset="77"/>
              </a:rPr>
              <a:t>learned</a:t>
            </a:r>
            <a:r>
              <a:rPr lang="en-US" sz="80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 today?</a:t>
            </a:r>
          </a:p>
        </p:txBody>
      </p:sp>
    </p:spTree>
    <p:extLst>
      <p:ext uri="{BB962C8B-B14F-4D97-AF65-F5344CB8AC3E}">
        <p14:creationId xmlns:p14="http://schemas.microsoft.com/office/powerpoint/2010/main" val="1256527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917961-70D0-3848-9120-2C4DB14EE48B}"/>
              </a:ext>
            </a:extLst>
          </p:cNvPr>
          <p:cNvSpPr txBox="1"/>
          <p:nvPr/>
        </p:nvSpPr>
        <p:spPr>
          <a:xfrm>
            <a:off x="667234" y="2588264"/>
            <a:ext cx="108932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atin typeface="Arial Rounded MT Bold" panose="020F0704030504030204" pitchFamily="34" charset="77"/>
              </a:rPr>
              <a:t>Staying safe online</a:t>
            </a:r>
          </a:p>
        </p:txBody>
      </p:sp>
    </p:spTree>
    <p:extLst>
      <p:ext uri="{BB962C8B-B14F-4D97-AF65-F5344CB8AC3E}">
        <p14:creationId xmlns:p14="http://schemas.microsoft.com/office/powerpoint/2010/main" val="459473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B0A3D78F-3DB6-6A48-855D-64A8A3C18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0153" y="567657"/>
            <a:ext cx="1936750" cy="65227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26E143D-B841-EF4D-85EF-052CB6A2C6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586" y="437725"/>
            <a:ext cx="1712631" cy="171263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55CE2B5-8730-4C4F-A6AE-FF3343AD24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1274" y="4557113"/>
            <a:ext cx="1717379" cy="173520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303432F-4BC7-A941-8532-1606C05BB3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184" y="4029406"/>
            <a:ext cx="1501033" cy="105541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657D06C-B608-4545-A410-4CF66C5538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9840" y="256725"/>
            <a:ext cx="2074632" cy="207463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4E41841-D3D6-1140-8632-66C16ABDD0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04782" y="1453222"/>
            <a:ext cx="1003481" cy="100348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B6BA524-DFD9-3849-AF9B-7751E045D499}"/>
              </a:ext>
            </a:extLst>
          </p:cNvPr>
          <p:cNvGrpSpPr/>
          <p:nvPr/>
        </p:nvGrpSpPr>
        <p:grpSpPr>
          <a:xfrm>
            <a:off x="4444131" y="198367"/>
            <a:ext cx="2846596" cy="2137843"/>
            <a:chOff x="1415517" y="276838"/>
            <a:chExt cx="2444750" cy="183605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9CAC82B-2ECD-1944-AAF3-78C21B6E25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26428" t="27790" r="25000" b="25201"/>
            <a:stretch/>
          </p:blipFill>
          <p:spPr>
            <a:xfrm>
              <a:off x="1942420" y="276838"/>
              <a:ext cx="1295400" cy="125374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307EF80-FD77-BA4C-A074-2DAE068EA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15517" y="1425302"/>
              <a:ext cx="2444750" cy="687586"/>
            </a:xfrm>
            <a:prstGeom prst="rect">
              <a:avLst/>
            </a:prstGeom>
          </p:spPr>
        </p:pic>
      </p:grpSp>
      <p:pic>
        <p:nvPicPr>
          <p:cNvPr id="1026" name="Picture 2" descr="r/ForzaHorizon - High Quality! Forza Horizon 5 Logo">
            <a:extLst>
              <a:ext uri="{FF2B5EF4-FFF2-40B4-BE49-F238E27FC236}">
                <a16:creationId xmlns:a16="http://schemas.microsoft.com/office/drawing/2014/main" id="{EA6475DC-73C3-F04C-A046-6BECB40F4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3608" y="4504616"/>
            <a:ext cx="2250330" cy="181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CB9555-9A3F-A445-B109-CAD93E6EE7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08292" y="1455576"/>
            <a:ext cx="4149264" cy="25590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E306CC4-5E36-0346-9424-A8E669D78C8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1" r="15674" b="32750"/>
          <a:stretch/>
        </p:blipFill>
        <p:spPr>
          <a:xfrm>
            <a:off x="9548839" y="1708975"/>
            <a:ext cx="2366839" cy="2469824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4F915A2-E5FB-B44A-AB69-5F0935FA9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84" y="5413248"/>
            <a:ext cx="3966135" cy="1007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ortnite logo PNG">
            <a:extLst>
              <a:ext uri="{FF2B5EF4-FFF2-40B4-BE49-F238E27FC236}">
                <a16:creationId xmlns:a16="http://schemas.microsoft.com/office/drawing/2014/main" id="{5DF886D7-97C1-EC47-A78C-F537FC378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83" y="2456703"/>
            <a:ext cx="3945753" cy="131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F8EF8B3-9E03-AC4C-BC39-02B732B8C40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71835" y="3814034"/>
            <a:ext cx="2333334" cy="1435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9EB2E3-ADDD-554E-A2BC-CD8C2BE4079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14758" y="4094622"/>
            <a:ext cx="2558850" cy="25530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1609F7F-D2B2-3846-A0C9-457F0AF597E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825114" y="619941"/>
            <a:ext cx="2432442" cy="49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50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69FE19D1-5002-584D-B038-AFC65A424A72}"/>
              </a:ext>
            </a:extLst>
          </p:cNvPr>
          <p:cNvSpPr txBox="1"/>
          <p:nvPr/>
        </p:nvSpPr>
        <p:spPr>
          <a:xfrm>
            <a:off x="6400803" y="3378325"/>
            <a:ext cx="55952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Arial Rounded MT Bold" panose="020F0704030504030204" pitchFamily="34" charset="77"/>
              </a:rPr>
              <a:t>Which profile </a:t>
            </a:r>
            <a:br>
              <a:rPr lang="en-US" sz="6000" b="1" dirty="0">
                <a:latin typeface="Arial Rounded MT Bold" panose="020F0704030504030204" pitchFamily="34" charset="77"/>
              </a:rPr>
            </a:br>
            <a:r>
              <a:rPr lang="en-US" sz="6000" b="1" dirty="0">
                <a:latin typeface="Arial Rounded MT Bold" panose="020F0704030504030204" pitchFamily="34" charset="77"/>
              </a:rPr>
              <a:t>is better?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4B7C88-B625-164E-A312-5134374C06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10" y="1969477"/>
            <a:ext cx="2749794" cy="48885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C1045C-DF28-644F-8F48-90DD921E76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433" y="1922748"/>
            <a:ext cx="2847567" cy="50623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CF7B766-4D4A-D247-8CA0-ED7514BF84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3" y="1860622"/>
            <a:ext cx="1039167" cy="103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672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4D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78E39E-73CB-7E42-BCC2-E46BBD111395}"/>
              </a:ext>
            </a:extLst>
          </p:cNvPr>
          <p:cNvSpPr txBox="1"/>
          <p:nvPr/>
        </p:nvSpPr>
        <p:spPr>
          <a:xfrm>
            <a:off x="4191882" y="1883824"/>
            <a:ext cx="76903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You post a picture of all your school friends on your Instagram – what are the </a:t>
            </a:r>
            <a:r>
              <a:rPr lang="en-US" sz="4800" b="1" dirty="0">
                <a:solidFill>
                  <a:srgbClr val="FFC000"/>
                </a:solidFill>
                <a:latin typeface="Arial Rounded MT Bold" panose="020F0704030504030204" pitchFamily="34" charset="77"/>
              </a:rPr>
              <a:t>risks</a:t>
            </a:r>
            <a:r>
              <a:rPr lang="en-US" sz="48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27ABEA-20AF-974B-AA7A-A89146D3C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630" y="1781718"/>
            <a:ext cx="32512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944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78E39E-73CB-7E42-BCC2-E46BBD111395}"/>
              </a:ext>
            </a:extLst>
          </p:cNvPr>
          <p:cNvSpPr txBox="1"/>
          <p:nvPr/>
        </p:nvSpPr>
        <p:spPr>
          <a:xfrm>
            <a:off x="4278968" y="1434370"/>
            <a:ext cx="769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In a class group chat, one person says to another person: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2367C1-C295-3643-85A7-8C66B9726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40" y="1434370"/>
            <a:ext cx="3251200" cy="3251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51E674-A9F4-3848-A7D9-998EF1DC49D0}"/>
              </a:ext>
            </a:extLst>
          </p:cNvPr>
          <p:cNvSpPr txBox="1"/>
          <p:nvPr/>
        </p:nvSpPr>
        <p:spPr>
          <a:xfrm>
            <a:off x="4278968" y="3175906"/>
            <a:ext cx="769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2">
                    <a:lumMod val="90000"/>
                  </a:schemeClr>
                </a:solidFill>
                <a:latin typeface="Arial Rounded MT Bold" panose="020F0704030504030204" pitchFamily="34" charset="77"/>
              </a:rPr>
              <a:t>Everybody hates you, why don’t you just leave the group?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C17E1E-D194-234D-B168-52781C01C194}"/>
              </a:ext>
            </a:extLst>
          </p:cNvPr>
          <p:cNvSpPr txBox="1"/>
          <p:nvPr/>
        </p:nvSpPr>
        <p:spPr>
          <a:xfrm>
            <a:off x="4278968" y="4917442"/>
            <a:ext cx="769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Is this bullying?</a:t>
            </a:r>
          </a:p>
        </p:txBody>
      </p:sp>
    </p:spTree>
    <p:extLst>
      <p:ext uri="{BB962C8B-B14F-4D97-AF65-F5344CB8AC3E}">
        <p14:creationId xmlns:p14="http://schemas.microsoft.com/office/powerpoint/2010/main" val="1752928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78E39E-73CB-7E42-BCC2-E46BBD111395}"/>
              </a:ext>
            </a:extLst>
          </p:cNvPr>
          <p:cNvSpPr txBox="1"/>
          <p:nvPr/>
        </p:nvSpPr>
        <p:spPr>
          <a:xfrm>
            <a:off x="5169407" y="1754110"/>
            <a:ext cx="663070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77"/>
              </a:rPr>
              <a:t>What are the </a:t>
            </a:r>
            <a:r>
              <a:rPr lang="en-US" sz="6600" b="1" dirty="0">
                <a:solidFill>
                  <a:schemeClr val="bg2">
                    <a:lumMod val="50000"/>
                  </a:schemeClr>
                </a:solidFill>
                <a:latin typeface="Arial Rounded MT Bold" panose="020F0704030504030204" pitchFamily="34" charset="77"/>
              </a:rPr>
              <a:t>risks</a:t>
            </a:r>
            <a:r>
              <a:rPr lang="en-US" sz="6600" b="1" dirty="0">
                <a:latin typeface="Arial Rounded MT Bold" panose="020F0704030504030204" pitchFamily="34" charset="77"/>
              </a:rPr>
              <a:t> of online gaming?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44D169-D8BB-C840-9A20-DEFD57435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76" y="1047579"/>
            <a:ext cx="3251200" cy="3251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CB3E61-342A-F44A-9E1B-7FC149DC26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376" y="3323771"/>
            <a:ext cx="32512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379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78E39E-73CB-7E42-BCC2-E46BBD111395}"/>
              </a:ext>
            </a:extLst>
          </p:cNvPr>
          <p:cNvSpPr txBox="1"/>
          <p:nvPr/>
        </p:nvSpPr>
        <p:spPr>
          <a:xfrm>
            <a:off x="4235426" y="1434370"/>
            <a:ext cx="76903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Arial Rounded MT Bold" panose="020F0704030504030204" pitchFamily="34" charset="77"/>
              </a:rPr>
              <a:t>My mum says too much time online is unhealthy – how much is too much?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DC7D0D-C6A6-FE43-BA35-8AA218F54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1434370"/>
            <a:ext cx="3251200" cy="3251200"/>
          </a:xfrm>
          <a:prstGeom prst="rect">
            <a:avLst/>
          </a:prstGeom>
        </p:spPr>
      </p:pic>
      <p:sp>
        <p:nvSpPr>
          <p:cNvPr id="5" name="Heart 4">
            <a:extLst>
              <a:ext uri="{FF2B5EF4-FFF2-40B4-BE49-F238E27FC236}">
                <a16:creationId xmlns:a16="http://schemas.microsoft.com/office/drawing/2014/main" id="{08AFA382-57B8-B64F-BFEE-6E4B7ABA5E99}"/>
              </a:ext>
            </a:extLst>
          </p:cNvPr>
          <p:cNvSpPr/>
          <p:nvPr/>
        </p:nvSpPr>
        <p:spPr>
          <a:xfrm>
            <a:off x="1491343" y="2511552"/>
            <a:ext cx="1284514" cy="1284514"/>
          </a:xfrm>
          <a:prstGeom prst="heart">
            <a:avLst/>
          </a:prstGeom>
          <a:solidFill>
            <a:srgbClr val="FF4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395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BBFF7E1-A924-7F4E-A1C7-970727CCF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7999" y="781385"/>
            <a:ext cx="2097315" cy="20973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2054411-AE27-7344-AB0D-C3376BBB82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1036" y="625416"/>
            <a:ext cx="876813" cy="8768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5DCD35-C82C-444E-A04D-EA9F5AC514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6801" y="805643"/>
            <a:ext cx="1919514" cy="19195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5AB0C5-7C38-8244-813E-C6EED160AF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9193" y="625416"/>
            <a:ext cx="1963057" cy="196305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478C138-04C0-D54C-A30C-FBAE70977A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0491" y="4215157"/>
            <a:ext cx="1625600" cy="1625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740A56-DD6A-1949-99F5-9B73C6C1D6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9292" y="4032587"/>
            <a:ext cx="1742857" cy="17428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AFA6FE3-4B4C-D54E-B930-2A63E14AE5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29574" y="4149844"/>
            <a:ext cx="16256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9275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3062</TotalTime>
  <Words>890</Words>
  <Application>Microsoft Macintosh PowerPoint</Application>
  <PresentationFormat>Widescreen</PresentationFormat>
  <Paragraphs>65</Paragraphs>
  <Slides>10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Arial Rounded MT Bold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Williams</dc:creator>
  <cp:lastModifiedBy>Steve Williams</cp:lastModifiedBy>
  <cp:revision>49</cp:revision>
  <dcterms:created xsi:type="dcterms:W3CDTF">2019-04-09T08:12:13Z</dcterms:created>
  <dcterms:modified xsi:type="dcterms:W3CDTF">2022-01-12T13:18:06Z</dcterms:modified>
</cp:coreProperties>
</file>