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02" r:id="rId2"/>
    <p:sldId id="266" r:id="rId3"/>
    <p:sldId id="283" r:id="rId4"/>
    <p:sldId id="279" r:id="rId5"/>
    <p:sldId id="303" r:id="rId6"/>
    <p:sldId id="284" r:id="rId7"/>
    <p:sldId id="304" r:id="rId8"/>
    <p:sldId id="305" r:id="rId9"/>
    <p:sldId id="307" r:id="rId10"/>
    <p:sldId id="306" r:id="rId11"/>
    <p:sldId id="256" r:id="rId12"/>
    <p:sldId id="281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4D"/>
    <a:srgbClr val="34B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57"/>
    <p:restoredTop sz="72449"/>
  </p:normalViewPr>
  <p:slideViewPr>
    <p:cSldViewPr snapToGrid="0" snapToObjects="1">
      <p:cViewPr varScale="1">
        <p:scale>
          <a:sx n="83" d="100"/>
          <a:sy n="83" d="100"/>
        </p:scale>
        <p:origin x="2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09677-5F5F-1F45-B13E-71A158E6E8DE}" type="datetimeFigureOut">
              <a:rPr lang="en-US" smtClean="0"/>
              <a:t>7/13/22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61F4B-008D-1648-B2FF-63151A611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12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61F4B-008D-1648-B2FF-63151A6112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6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Franklin Gothic Book" panose="020B0503020102020204" pitchFamily="34" charset="0"/>
                <a:cs typeface="Calibri Light" panose="020F0302020204030204" pitchFamily="34" charset="0"/>
              </a:rPr>
              <a:t>If a person is killed by someone throwing stones at a vehicle they may be charged with manslaughter, without intent.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61F4B-008D-1648-B2FF-63151A6112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3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Prank or ‘hoax’ calls to the emergency services are not only against the law, they cost lives, as they reduce response times of vehicles and staff getting to real emergencies.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srgbClr val="000000"/>
              </a:solidFill>
            </a:endParaRPr>
          </a:p>
          <a:p>
            <a:r>
              <a:rPr lang="en-GB" dirty="0"/>
              <a:t>Calls are traced and recorded so that callers can be identified. </a:t>
            </a:r>
          </a:p>
          <a:p>
            <a:r>
              <a:rPr lang="en-GB" dirty="0"/>
              <a:t>Mobile phone companies can disconnect phones if they have been used to make hoax calls. </a:t>
            </a:r>
          </a:p>
          <a:p>
            <a:r>
              <a:rPr lang="en-GB" dirty="0"/>
              <a:t>The maximum penalty is £5,000 and six months in prison. </a:t>
            </a:r>
          </a:p>
          <a:p>
            <a:r>
              <a:rPr lang="en-GB" dirty="0"/>
              <a:t>Emergency vehicles have been involved in road crashes when responding to hoax calls.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srgbClr val="000000"/>
              </a:solidFill>
            </a:endParaRP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61F4B-008D-1648-B2FF-63151A6112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34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Franklin Gothic Medium" panose="020B0603020102020204" pitchFamily="34" charset="0"/>
                <a:cs typeface="Calibri Light" panose="020F0302020204030204" pitchFamily="34" charset="0"/>
              </a:rPr>
              <a:t>Officers will take your name and address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Franklin Gothic Medium" panose="020B0603020102020204" pitchFamily="34" charset="0"/>
                <a:cs typeface="Calibri Light" panose="020F0302020204030204" pitchFamily="34" charset="0"/>
              </a:rPr>
              <a:t>Officers can take you home or to a place of safety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Franklin Gothic Medium" panose="020B0603020102020204" pitchFamily="34" charset="0"/>
                <a:cs typeface="Calibri Light" panose="020F0302020204030204" pitchFamily="34" charset="0"/>
              </a:rPr>
              <a:t>Letter sent home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latin typeface="Franklin Gothic Book" panose="020B0503020102020204" pitchFamily="34" charset="0"/>
              </a:rPr>
              <a:t>If you continue to behave in an anti-social manner you may be put forward for an </a:t>
            </a:r>
            <a:r>
              <a:rPr lang="en-GB" sz="1200" b="1" dirty="0">
                <a:solidFill>
                  <a:srgbClr val="FFC000"/>
                </a:solidFill>
                <a:latin typeface="Franklin Gothic Book" panose="020B0503020102020204" pitchFamily="34" charset="0"/>
              </a:rPr>
              <a:t>Acceptable Behaviour Contract (ABC)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61F4B-008D-1648-B2FF-63151A6112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2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21BA-3834-7142-BF58-F9799991F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9E4EF-D40F-224F-BCC9-51F0A09C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AD674-5066-EB48-AC0A-FE318AE8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E369-0440-2143-917C-857D1665E3E8}" type="datetimeFigureOut">
              <a:rPr lang="en-US" smtClean="0"/>
              <a:t>7/13/22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F9978-DE29-E848-99F0-F78CB5A9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AADF0-5CFE-1B48-88C5-DB35B46D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A49-A424-0D46-B394-C1A544F7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6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FA6A-A3E3-2149-97D7-A54EF6D29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963727-E8A1-2048-8FB0-88D1F3FA2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4BF47-CBAD-2941-B18D-96553F14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E369-0440-2143-917C-857D1665E3E8}" type="datetimeFigureOut">
              <a:rPr lang="en-US" smtClean="0"/>
              <a:t>7/13/22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30D4E-0954-3345-B567-4BB4B22C2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C700D-E827-5D47-BF03-CBB105E7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A49-A424-0D46-B394-C1A544F7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7D333F-48FC-D346-ABF6-5FF842363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60D16-DC71-A442-AC76-CA9FB2705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5586B-D325-F847-8D94-1F1BA5B9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E369-0440-2143-917C-857D1665E3E8}" type="datetimeFigureOut">
              <a:rPr lang="en-US" smtClean="0"/>
              <a:t>7/13/22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CDF85-F8FF-354C-9F4F-F713D440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9E9E-C1A5-6D45-A6B1-3F4018CA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A49-A424-0D46-B394-C1A544F7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0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92E859-AD08-3748-A9F9-C2FB97B54DF5}"/>
              </a:ext>
            </a:extLst>
          </p:cNvPr>
          <p:cNvSpPr/>
          <p:nvPr userDrawn="1"/>
        </p:nvSpPr>
        <p:spPr>
          <a:xfrm>
            <a:off x="0" y="5525589"/>
            <a:ext cx="12192000" cy="13585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7C4964-A729-3D4C-A380-A9979F161E3F}"/>
              </a:ext>
            </a:extLst>
          </p:cNvPr>
          <p:cNvSpPr/>
          <p:nvPr userDrawn="1"/>
        </p:nvSpPr>
        <p:spPr>
          <a:xfrm>
            <a:off x="640083" y="5303520"/>
            <a:ext cx="1423851" cy="14238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C075D6B-AA77-4F42-B1C8-9177A4BB7B41}"/>
              </a:ext>
            </a:extLst>
          </p:cNvPr>
          <p:cNvSpPr/>
          <p:nvPr userDrawn="1"/>
        </p:nvSpPr>
        <p:spPr>
          <a:xfrm>
            <a:off x="3003371" y="5303520"/>
            <a:ext cx="1423851" cy="14238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B2BC07-C443-5B47-B996-C97144CC2FDC}"/>
              </a:ext>
            </a:extLst>
          </p:cNvPr>
          <p:cNvSpPr/>
          <p:nvPr userDrawn="1"/>
        </p:nvSpPr>
        <p:spPr>
          <a:xfrm>
            <a:off x="5366659" y="5303520"/>
            <a:ext cx="1423851" cy="14238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033845-B8F6-9042-ABED-F7380B37077E}"/>
              </a:ext>
            </a:extLst>
          </p:cNvPr>
          <p:cNvSpPr/>
          <p:nvPr userDrawn="1"/>
        </p:nvSpPr>
        <p:spPr>
          <a:xfrm>
            <a:off x="7729946" y="5303519"/>
            <a:ext cx="1423851" cy="14238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EF3ECF-14CC-774A-8610-0625A9CE9D29}"/>
              </a:ext>
            </a:extLst>
          </p:cNvPr>
          <p:cNvSpPr/>
          <p:nvPr userDrawn="1"/>
        </p:nvSpPr>
        <p:spPr>
          <a:xfrm>
            <a:off x="10093233" y="5303518"/>
            <a:ext cx="1423851" cy="14238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AB23B9-0299-204E-A72C-23A21DD663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460" y="5381894"/>
            <a:ext cx="1267098" cy="12670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5709D0-D9BD-0D44-A95F-FBCF9263BB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4287" y="5384435"/>
            <a:ext cx="1262016" cy="12620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DE7D59-1FF0-464B-AEDB-794639253B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45034" y="5379353"/>
            <a:ext cx="1267098" cy="12670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C2A8C6-4C3A-DE49-A019-FAE0556653A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9955" y="5382620"/>
            <a:ext cx="1263831" cy="126383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A776A23-DD04-B444-B889-9225ECD09A9D}"/>
              </a:ext>
            </a:extLst>
          </p:cNvPr>
          <p:cNvSpPr/>
          <p:nvPr userDrawn="1"/>
        </p:nvSpPr>
        <p:spPr>
          <a:xfrm>
            <a:off x="7891601" y="5973713"/>
            <a:ext cx="287382" cy="28738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461B92F-61B2-C749-8F88-9349E7C2B130}"/>
              </a:ext>
            </a:extLst>
          </p:cNvPr>
          <p:cNvSpPr/>
          <p:nvPr userDrawn="1"/>
        </p:nvSpPr>
        <p:spPr>
          <a:xfrm>
            <a:off x="8682719" y="5973713"/>
            <a:ext cx="287382" cy="28738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0BC6C9F-71A3-F746-83B1-929B6EBFB5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80591" y="5379353"/>
            <a:ext cx="1267098" cy="126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3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3383D-026E-D64E-9366-D324564F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6F4C2-8158-FC4A-970C-3A2E44744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0EF24-E9AA-D84D-89E2-F9C5EBCDB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E369-0440-2143-917C-857D1665E3E8}" type="datetimeFigureOut">
              <a:rPr lang="en-US" smtClean="0"/>
              <a:t>7/13/22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CE04D-27DD-9F4B-A892-47027342F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76AC2-A56E-7C44-B306-910BC9C2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A49-A424-0D46-B394-C1A544F7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5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7554-4250-D446-A71D-D08C3AA2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C09BA-ACA3-804D-9C6C-2BAACB83D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6ECA7-4D9E-2841-86DB-0332ED266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AA564-DC82-004B-B736-66C53B3E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E369-0440-2143-917C-857D1665E3E8}" type="datetimeFigureOut">
              <a:rPr lang="en-US" smtClean="0"/>
              <a:t>7/13/22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3D249-DEFB-344E-9A63-D1194DD4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7B528-348E-0A42-B055-A3779D6D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A49-A424-0D46-B394-C1A544F7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6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30206-B3D8-A846-A682-F593BA380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7F3B5-0515-9B4E-9101-31D25FCB3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35B72-B670-164F-8706-FC519CB30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F5DEB-B35B-2041-9E10-FDF1F706D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01BA00-89FE-2D4A-A5E6-8C95E2AE1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3741DA-8ED6-144F-BDA3-3E6ED33E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E369-0440-2143-917C-857D1665E3E8}" type="datetimeFigureOut">
              <a:rPr lang="en-US" smtClean="0"/>
              <a:t>7/13/22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835D83-37B7-BA4E-8B7A-442E34E89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44F8C-7D59-4045-95FC-AABDB3FF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A49-A424-0D46-B394-C1A544F7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3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1ED7-21A0-2E4A-A474-5BEE6E8D4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0364D7-0F8D-CE4C-89B4-F1CE06B8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E369-0440-2143-917C-857D1665E3E8}" type="datetimeFigureOut">
              <a:rPr lang="en-US" smtClean="0"/>
              <a:t>7/13/22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403CA-9F6F-4945-BE8A-C515AD4A3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E6F47-06B8-8A43-B892-01BEA71A1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A49-A424-0D46-B394-C1A544F7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4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65D518-39E3-014D-AF3D-7EF160705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E369-0440-2143-917C-857D1665E3E8}" type="datetimeFigureOut">
              <a:rPr lang="en-US" smtClean="0"/>
              <a:t>7/13/22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B51DAC-4AA5-6A4C-9E97-D823168EE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72C2C-7FBD-A04C-9B0B-D54613D42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A49-A424-0D46-B394-C1A544F7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6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141D3-6FDF-7B49-ABC1-6252C7D4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98B8D-6617-C148-8A39-6B0D470C8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DDDC4-42F9-5549-8D54-3AC562C0A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72D18-F19A-2F47-9BC3-7CC05DB7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E369-0440-2143-917C-857D1665E3E8}" type="datetimeFigureOut">
              <a:rPr lang="en-US" smtClean="0"/>
              <a:t>7/13/22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C3C8A-0B1B-3D48-B2B5-47106A8A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EC616-8FC7-D848-971E-7DBFCE50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A49-A424-0D46-B394-C1A544F7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68F6E-A8F3-614C-A175-1D445C49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C45441-C8A4-154E-8318-5F9E17018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BB09B-98A8-C84B-8326-06D3F2A21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01D18-9D83-B44A-BB1F-2F5C452F6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E369-0440-2143-917C-857D1665E3E8}" type="datetimeFigureOut">
              <a:rPr lang="en-US" smtClean="0"/>
              <a:t>7/13/22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E2B1D-7465-6747-8447-D484D1719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27B53-BA6A-994A-963B-AFDBD5FF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6A49-A424-0D46-B394-C1A544F7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0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27D6B6-9F47-8947-B44A-3FD1E1DF8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35418-A50B-4C4A-8CBA-DA98EF49D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0B1CA-6959-554B-BA82-A56701D46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AE369-0440-2143-917C-857D1665E3E8}" type="datetimeFigureOut">
              <a:rPr lang="en-US" smtClean="0"/>
              <a:t>7/13/22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42C2D-F282-7149-BCBC-F1B036615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D7273-78C5-A441-AC53-D90C65D2E1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F6A49-A424-0D46-B394-C1A544F7F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9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78E39E-73CB-7E42-BCC2-E46BBD111395}"/>
              </a:ext>
            </a:extLst>
          </p:cNvPr>
          <p:cNvSpPr txBox="1"/>
          <p:nvPr/>
        </p:nvSpPr>
        <p:spPr>
          <a:xfrm>
            <a:off x="1334528" y="1865583"/>
            <a:ext cx="10008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Hello!</a:t>
            </a:r>
          </a:p>
          <a:p>
            <a:r>
              <a:rPr lang="en-US" sz="8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My name is </a:t>
            </a:r>
            <a:r>
              <a:rPr lang="en-US" sz="8000" b="1" dirty="0">
                <a:solidFill>
                  <a:srgbClr val="FFC000"/>
                </a:solidFill>
                <a:latin typeface="Arial Rounded MT Bold" panose="020F0704030504030204" pitchFamily="34" charset="77"/>
              </a:rPr>
              <a:t>XXXXXX</a:t>
            </a:r>
          </a:p>
        </p:txBody>
      </p:sp>
    </p:spTree>
    <p:extLst>
      <p:ext uri="{BB962C8B-B14F-4D97-AF65-F5344CB8AC3E}">
        <p14:creationId xmlns:p14="http://schemas.microsoft.com/office/powerpoint/2010/main" val="1163632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936CDF4-D86D-F648-9BBB-62B9ED7A19E9}"/>
              </a:ext>
            </a:extLst>
          </p:cNvPr>
          <p:cNvSpPr/>
          <p:nvPr/>
        </p:nvSpPr>
        <p:spPr>
          <a:xfrm>
            <a:off x="2051075" y="1649257"/>
            <a:ext cx="2476334" cy="24763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F2404B4-FA64-1440-89B6-905EE2551470}"/>
              </a:ext>
            </a:extLst>
          </p:cNvPr>
          <p:cNvSpPr/>
          <p:nvPr/>
        </p:nvSpPr>
        <p:spPr>
          <a:xfrm>
            <a:off x="4819868" y="1649256"/>
            <a:ext cx="2476334" cy="24763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22C554-6304-E143-95DD-BCE60379E2F9}"/>
              </a:ext>
            </a:extLst>
          </p:cNvPr>
          <p:cNvSpPr/>
          <p:nvPr/>
        </p:nvSpPr>
        <p:spPr>
          <a:xfrm>
            <a:off x="7588662" y="1649256"/>
            <a:ext cx="2476334" cy="24763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BE57B58-E7BA-254E-A86B-C5C9A5A79F3B}"/>
              </a:ext>
            </a:extLst>
          </p:cNvPr>
          <p:cNvSpPr/>
          <p:nvPr/>
        </p:nvSpPr>
        <p:spPr>
          <a:xfrm>
            <a:off x="2051076" y="4599492"/>
            <a:ext cx="2476333" cy="6038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Take your name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07C3F2E-296A-8B49-974B-15A4F4D6851D}"/>
              </a:ext>
            </a:extLst>
          </p:cNvPr>
          <p:cNvSpPr/>
          <p:nvPr/>
        </p:nvSpPr>
        <p:spPr>
          <a:xfrm>
            <a:off x="4819869" y="4599492"/>
            <a:ext cx="2476333" cy="6038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Take you home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AC7FD7B-7941-AF48-937A-11EE6B229BC7}"/>
              </a:ext>
            </a:extLst>
          </p:cNvPr>
          <p:cNvSpPr/>
          <p:nvPr/>
        </p:nvSpPr>
        <p:spPr>
          <a:xfrm>
            <a:off x="7588663" y="4599492"/>
            <a:ext cx="2476333" cy="6038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Letter sent home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0DD76D-EFC2-2149-B969-CE0FE8718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229" y="2107193"/>
            <a:ext cx="1556026" cy="15560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1B92D1-6065-8F40-B3F6-F27623188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385" y="2151919"/>
            <a:ext cx="1511300" cy="1511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2EC254-0C31-CB4A-9F0A-C5387AAE9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434" y="2019726"/>
            <a:ext cx="1578790" cy="15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0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4268CD-B874-BA40-97EF-335CBB687123}"/>
              </a:ext>
            </a:extLst>
          </p:cNvPr>
          <p:cNvSpPr txBox="1"/>
          <p:nvPr/>
        </p:nvSpPr>
        <p:spPr>
          <a:xfrm>
            <a:off x="728869" y="4341745"/>
            <a:ext cx="106547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Remember, we all have the right to </a:t>
            </a:r>
            <a:r>
              <a:rPr lang="en-US" sz="4400" dirty="0">
                <a:solidFill>
                  <a:srgbClr val="FFC000"/>
                </a:solidFill>
                <a:latin typeface="Arial Rounded MT Bold" panose="020F0704030504030204" pitchFamily="34" charset="77"/>
              </a:rPr>
              <a:t>feel safe </a:t>
            </a:r>
            <a:r>
              <a:rPr lang="en-US" sz="4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all of the time and we can talk with someone about </a:t>
            </a:r>
            <a:r>
              <a:rPr lang="en-US" sz="4400" dirty="0">
                <a:solidFill>
                  <a:srgbClr val="FFC000"/>
                </a:solidFill>
                <a:latin typeface="Arial Rounded MT Bold" panose="020F0704030504030204" pitchFamily="34" charset="77"/>
              </a:rPr>
              <a:t>anything</a:t>
            </a:r>
            <a:r>
              <a:rPr lang="en-US" sz="4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A4697-893F-F44F-AF75-71F775720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293" y="767391"/>
            <a:ext cx="9105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1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EF206A-A16A-6A4E-BDDF-D4318DAD4438}"/>
              </a:ext>
            </a:extLst>
          </p:cNvPr>
          <p:cNvSpPr txBox="1"/>
          <p:nvPr/>
        </p:nvSpPr>
        <p:spPr>
          <a:xfrm>
            <a:off x="785023" y="969775"/>
            <a:ext cx="7193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Arial Rounded MT Bold" panose="020F0704030504030204" pitchFamily="34" charset="77"/>
              </a:rPr>
              <a:t>Help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936CDF4-D86D-F648-9BBB-62B9ED7A19E9}"/>
              </a:ext>
            </a:extLst>
          </p:cNvPr>
          <p:cNvSpPr/>
          <p:nvPr/>
        </p:nvSpPr>
        <p:spPr>
          <a:xfrm>
            <a:off x="785023" y="2198105"/>
            <a:ext cx="2476334" cy="24763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F2404B4-FA64-1440-89B6-905EE2551470}"/>
              </a:ext>
            </a:extLst>
          </p:cNvPr>
          <p:cNvSpPr/>
          <p:nvPr/>
        </p:nvSpPr>
        <p:spPr>
          <a:xfrm>
            <a:off x="3553816" y="2198104"/>
            <a:ext cx="2476334" cy="24763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22C554-6304-E143-95DD-BCE60379E2F9}"/>
              </a:ext>
            </a:extLst>
          </p:cNvPr>
          <p:cNvSpPr/>
          <p:nvPr/>
        </p:nvSpPr>
        <p:spPr>
          <a:xfrm>
            <a:off x="6322610" y="2198104"/>
            <a:ext cx="2476334" cy="24763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6BAEF2-CA10-2249-848B-2827A7C44EA3}"/>
              </a:ext>
            </a:extLst>
          </p:cNvPr>
          <p:cNvSpPr/>
          <p:nvPr/>
        </p:nvSpPr>
        <p:spPr>
          <a:xfrm>
            <a:off x="9091404" y="2195887"/>
            <a:ext cx="2476334" cy="24763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BE57B58-E7BA-254E-A86B-C5C9A5A79F3B}"/>
              </a:ext>
            </a:extLst>
          </p:cNvPr>
          <p:cNvSpPr/>
          <p:nvPr/>
        </p:nvSpPr>
        <p:spPr>
          <a:xfrm>
            <a:off x="785024" y="5148340"/>
            <a:ext cx="2476333" cy="6038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Teachers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07C3F2E-296A-8B49-974B-15A4F4D6851D}"/>
              </a:ext>
            </a:extLst>
          </p:cNvPr>
          <p:cNvSpPr/>
          <p:nvPr/>
        </p:nvSpPr>
        <p:spPr>
          <a:xfrm>
            <a:off x="3553817" y="5148340"/>
            <a:ext cx="2476333" cy="6038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Fearless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AC7FD7B-7941-AF48-937A-11EE6B229BC7}"/>
              </a:ext>
            </a:extLst>
          </p:cNvPr>
          <p:cNvSpPr/>
          <p:nvPr/>
        </p:nvSpPr>
        <p:spPr>
          <a:xfrm>
            <a:off x="6322611" y="5148340"/>
            <a:ext cx="2476333" cy="6038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Family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E8A273F-E603-7246-9FD6-7AF7EE7C4A8D}"/>
              </a:ext>
            </a:extLst>
          </p:cNvPr>
          <p:cNvSpPr/>
          <p:nvPr/>
        </p:nvSpPr>
        <p:spPr>
          <a:xfrm>
            <a:off x="9091405" y="5148340"/>
            <a:ext cx="2476333" cy="6038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Trusted adult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239A35-BB9E-C749-9EEE-03DEC67F4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386" y="2660577"/>
            <a:ext cx="1586781" cy="15867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1B41D9-9EE4-7A44-954C-286DF5317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605" y="2553822"/>
            <a:ext cx="1659030" cy="16590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DEA259-5FCB-1845-8CE8-E2B61C6FD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58" y="3131278"/>
            <a:ext cx="2160055" cy="871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27A484-8D2F-F649-9077-929C6799F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1057" y="2668018"/>
            <a:ext cx="1430638" cy="143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80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11E822-3659-654D-9283-56C114C78557}"/>
              </a:ext>
            </a:extLst>
          </p:cNvPr>
          <p:cNvSpPr txBox="1"/>
          <p:nvPr/>
        </p:nvSpPr>
        <p:spPr>
          <a:xfrm>
            <a:off x="1471543" y="1939006"/>
            <a:ext cx="87773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What have we </a:t>
            </a:r>
            <a:r>
              <a:rPr lang="en-US" sz="8000" b="1" dirty="0">
                <a:solidFill>
                  <a:srgbClr val="FFC000"/>
                </a:solidFill>
                <a:latin typeface="Arial Rounded MT Bold" panose="020F0704030504030204" pitchFamily="34" charset="77"/>
              </a:rPr>
              <a:t>learned</a:t>
            </a:r>
            <a:r>
              <a:rPr lang="en-US" sz="8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today?</a:t>
            </a:r>
          </a:p>
        </p:txBody>
      </p:sp>
    </p:spTree>
    <p:extLst>
      <p:ext uri="{BB962C8B-B14F-4D97-AF65-F5344CB8AC3E}">
        <p14:creationId xmlns:p14="http://schemas.microsoft.com/office/powerpoint/2010/main" val="125652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917961-70D0-3848-9120-2C4DB14EE48B}"/>
              </a:ext>
            </a:extLst>
          </p:cNvPr>
          <p:cNvSpPr txBox="1"/>
          <p:nvPr/>
        </p:nvSpPr>
        <p:spPr>
          <a:xfrm>
            <a:off x="558379" y="2588264"/>
            <a:ext cx="10893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Anti-social </a:t>
            </a:r>
            <a:r>
              <a:rPr lang="en-US" sz="8000" b="1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behaviour</a:t>
            </a:r>
            <a:endParaRPr lang="en-US" sz="8000" b="1" dirty="0">
              <a:solidFill>
                <a:srgbClr val="00B0F0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5947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05CBD7-5E3D-D743-A86E-E1252BA7AA96}"/>
              </a:ext>
            </a:extLst>
          </p:cNvPr>
          <p:cNvSpPr txBox="1"/>
          <p:nvPr/>
        </p:nvSpPr>
        <p:spPr>
          <a:xfrm>
            <a:off x="716443" y="1925705"/>
            <a:ext cx="105040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 Rounded MT Bold" panose="020F0704030504030204" pitchFamily="34" charset="77"/>
              </a:rPr>
              <a:t>Can anyone tell me what is </a:t>
            </a:r>
            <a:r>
              <a:rPr lang="en-US" sz="66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anti social </a:t>
            </a:r>
            <a:r>
              <a:rPr lang="en-US" sz="6600" b="1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behaviour</a:t>
            </a:r>
            <a:r>
              <a:rPr lang="en-US" sz="6600" b="1" dirty="0">
                <a:latin typeface="Arial Rounded MT Bold" panose="020F0704030504030204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759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78E39E-73CB-7E42-BCC2-E46BBD111395}"/>
              </a:ext>
            </a:extLst>
          </p:cNvPr>
          <p:cNvSpPr txBox="1"/>
          <p:nvPr/>
        </p:nvSpPr>
        <p:spPr>
          <a:xfrm>
            <a:off x="1013254" y="1470167"/>
            <a:ext cx="7690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4"/>
                </a:solidFill>
                <a:latin typeface="Arial Rounded MT Bold" panose="020F0704030504030204" pitchFamily="34" charset="77"/>
              </a:rPr>
              <a:t>Anti social </a:t>
            </a:r>
            <a:r>
              <a:rPr lang="en-US" sz="4000" b="1" dirty="0" err="1">
                <a:solidFill>
                  <a:schemeClr val="accent4"/>
                </a:solidFill>
                <a:latin typeface="Arial Rounded MT Bold" panose="020F0704030504030204" pitchFamily="34" charset="77"/>
              </a:rPr>
              <a:t>behaviour</a:t>
            </a:r>
            <a:r>
              <a:rPr lang="en-US" sz="4000" b="1" dirty="0">
                <a:solidFill>
                  <a:schemeClr val="accent4"/>
                </a:solidFill>
                <a:latin typeface="Arial Rounded MT Bold" panose="020F0704030504030204" pitchFamily="34" charset="77"/>
              </a:rPr>
              <a:t>  is…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Any </a:t>
            </a:r>
            <a:r>
              <a:rPr lang="en-US" sz="4000" b="1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behaviour</a:t>
            </a: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that causes harassment, alarm or distress to any person not of the same household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E40DF-3508-984E-A651-221797F99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574" y="1000611"/>
            <a:ext cx="3086100" cy="61087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36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05CBD7-5E3D-D743-A86E-E1252BA7AA96}"/>
              </a:ext>
            </a:extLst>
          </p:cNvPr>
          <p:cNvSpPr txBox="1"/>
          <p:nvPr/>
        </p:nvSpPr>
        <p:spPr>
          <a:xfrm>
            <a:off x="716443" y="2123413"/>
            <a:ext cx="105040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 Rounded MT Bold" panose="020F0704030504030204" pitchFamily="34" charset="77"/>
              </a:rPr>
              <a:t>Can you think of any </a:t>
            </a:r>
            <a:r>
              <a:rPr lang="en-US" sz="66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anti social </a:t>
            </a:r>
            <a:r>
              <a:rPr lang="en-US" sz="6600" b="1" dirty="0" err="1">
                <a:solidFill>
                  <a:srgbClr val="00B0F0"/>
                </a:solidFill>
                <a:latin typeface="Arial Rounded MT Bold" panose="020F0704030504030204" pitchFamily="34" charset="77"/>
              </a:rPr>
              <a:t>behaviour</a:t>
            </a:r>
            <a:r>
              <a:rPr lang="en-US" sz="6600" b="1" dirty="0">
                <a:latin typeface="Arial Rounded MT Bold" panose="020F0704030504030204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828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4976E43-F584-3145-9B45-A2A3DD577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960" y="3829631"/>
            <a:ext cx="2109600" cy="210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744F8A-A80A-4A4E-8705-542C5D1CD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686" y="3829631"/>
            <a:ext cx="2109600" cy="210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435B52-B525-384F-8906-051E55F82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0412" y="3829631"/>
            <a:ext cx="2109600" cy="2109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9360EE-7D0D-3348-862A-E8100E0AA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138" y="3829631"/>
            <a:ext cx="2109600" cy="2109600"/>
          </a:xfrm>
          <a:prstGeom prst="rect">
            <a:avLst/>
          </a:prstGeom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4F3B11C-79EB-AA44-B8DF-53E43E0AF8F2}"/>
              </a:ext>
            </a:extLst>
          </p:cNvPr>
          <p:cNvSpPr/>
          <p:nvPr/>
        </p:nvSpPr>
        <p:spPr>
          <a:xfrm>
            <a:off x="802550" y="5760759"/>
            <a:ext cx="2476333" cy="6038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Arial Rounded MT Bold" panose="020F0704030504030204" pitchFamily="34" charset="77"/>
              </a:rPr>
              <a:t>Neighbours</a:t>
            </a:r>
            <a:endParaRPr lang="en-US" b="1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3F19659-A32E-EB41-BA24-DED17EE996AA}"/>
              </a:ext>
            </a:extLst>
          </p:cNvPr>
          <p:cNvSpPr/>
          <p:nvPr/>
        </p:nvSpPr>
        <p:spPr>
          <a:xfrm>
            <a:off x="3571343" y="5760759"/>
            <a:ext cx="2476333" cy="6038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Dogs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44B129B9-D205-CE40-B043-EE65F734C791}"/>
              </a:ext>
            </a:extLst>
          </p:cNvPr>
          <p:cNvSpPr/>
          <p:nvPr/>
        </p:nvSpPr>
        <p:spPr>
          <a:xfrm>
            <a:off x="6340137" y="5760759"/>
            <a:ext cx="2476333" cy="6038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Noise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CED6867-0858-8A4B-8A25-C0018753334B}"/>
              </a:ext>
            </a:extLst>
          </p:cNvPr>
          <p:cNvSpPr/>
          <p:nvPr/>
        </p:nvSpPr>
        <p:spPr>
          <a:xfrm>
            <a:off x="9108931" y="5760759"/>
            <a:ext cx="2476333" cy="6038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Cars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8A0A818-F80B-E544-A3C3-6C98763204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0963" y="486912"/>
            <a:ext cx="2109216" cy="21092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C24C638-EA10-2843-81CC-07CA1A7278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7656" y="486912"/>
            <a:ext cx="2109600" cy="21096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673816-F9AC-2E4A-9D14-8F62797CCC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7409" y="425866"/>
            <a:ext cx="2109600" cy="21096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A988238-ED4A-0F41-891B-83EE8AB68B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573" y="486912"/>
            <a:ext cx="2109600" cy="2109600"/>
          </a:xfrm>
          <a:prstGeom prst="rect">
            <a:avLst/>
          </a:prstGeom>
        </p:spPr>
      </p:pic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6A20FED-5A05-6A41-966A-BF6B0E143643}"/>
              </a:ext>
            </a:extLst>
          </p:cNvPr>
          <p:cNvSpPr/>
          <p:nvPr/>
        </p:nvSpPr>
        <p:spPr>
          <a:xfrm>
            <a:off x="639846" y="2383747"/>
            <a:ext cx="2476333" cy="6038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Damage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874A0B2-D40E-3A41-8E9A-887DE4C100C9}"/>
              </a:ext>
            </a:extLst>
          </p:cNvPr>
          <p:cNvSpPr/>
          <p:nvPr/>
        </p:nvSpPr>
        <p:spPr>
          <a:xfrm>
            <a:off x="3408639" y="2383747"/>
            <a:ext cx="2476333" cy="6038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Graffiti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C0DC00E5-23B0-B346-88CB-F18DA0AAE1EA}"/>
              </a:ext>
            </a:extLst>
          </p:cNvPr>
          <p:cNvSpPr/>
          <p:nvPr/>
        </p:nvSpPr>
        <p:spPr>
          <a:xfrm>
            <a:off x="6177433" y="2383747"/>
            <a:ext cx="2476333" cy="6038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Litter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BB5EA160-E68A-A74C-840C-AA42A24A73D1}"/>
              </a:ext>
            </a:extLst>
          </p:cNvPr>
          <p:cNvSpPr/>
          <p:nvPr/>
        </p:nvSpPr>
        <p:spPr>
          <a:xfrm>
            <a:off x="8946227" y="2383747"/>
            <a:ext cx="2476333" cy="6038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Fireworks</a:t>
            </a:r>
          </a:p>
        </p:txBody>
      </p:sp>
    </p:spTree>
    <p:extLst>
      <p:ext uri="{BB962C8B-B14F-4D97-AF65-F5344CB8AC3E}">
        <p14:creationId xmlns:p14="http://schemas.microsoft.com/office/powerpoint/2010/main" val="240057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917961-70D0-3848-9120-2C4DB14EE48B}"/>
              </a:ext>
            </a:extLst>
          </p:cNvPr>
          <p:cNvSpPr txBox="1"/>
          <p:nvPr/>
        </p:nvSpPr>
        <p:spPr>
          <a:xfrm>
            <a:off x="3657599" y="2291701"/>
            <a:ext cx="7843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What could happen if someone throws eggs at windows or passing cars?</a:t>
            </a:r>
            <a:endParaRPr lang="en-US" sz="4400" b="1" dirty="0">
              <a:solidFill>
                <a:srgbClr val="00B0F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2830177-ECA9-2044-ACBF-72EB86E931A3}"/>
              </a:ext>
            </a:extLst>
          </p:cNvPr>
          <p:cNvSpPr/>
          <p:nvPr/>
        </p:nvSpPr>
        <p:spPr>
          <a:xfrm>
            <a:off x="766853" y="2115363"/>
            <a:ext cx="2476334" cy="24763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DA928-4DC8-144E-ADFB-C35BFEA67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506" y="2689012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9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917961-70D0-3848-9120-2C4DB14EE48B}"/>
              </a:ext>
            </a:extLst>
          </p:cNvPr>
          <p:cNvSpPr txBox="1"/>
          <p:nvPr/>
        </p:nvSpPr>
        <p:spPr>
          <a:xfrm>
            <a:off x="3657599" y="2845698"/>
            <a:ext cx="7843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What are hoax calls?</a:t>
            </a:r>
            <a:endParaRPr lang="en-US" sz="6000" b="1" dirty="0">
              <a:solidFill>
                <a:srgbClr val="00B0F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2830177-ECA9-2044-ACBF-72EB86E931A3}"/>
              </a:ext>
            </a:extLst>
          </p:cNvPr>
          <p:cNvSpPr/>
          <p:nvPr/>
        </p:nvSpPr>
        <p:spPr>
          <a:xfrm>
            <a:off x="766853" y="2115363"/>
            <a:ext cx="2476334" cy="24763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F2288A-103F-CA42-A220-189880234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94" y="1942368"/>
            <a:ext cx="2863766" cy="28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73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05CBD7-5E3D-D743-A86E-E1252BA7AA96}"/>
              </a:ext>
            </a:extLst>
          </p:cNvPr>
          <p:cNvSpPr txBox="1"/>
          <p:nvPr/>
        </p:nvSpPr>
        <p:spPr>
          <a:xfrm>
            <a:off x="1062432" y="1752709"/>
            <a:ext cx="105040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 Rounded MT Bold" panose="020F0704030504030204" pitchFamily="34" charset="77"/>
              </a:rPr>
              <a:t>What can the </a:t>
            </a:r>
            <a:r>
              <a:rPr lang="en-US" sz="66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police</a:t>
            </a:r>
            <a:r>
              <a:rPr lang="en-US" sz="6600" b="1" dirty="0">
                <a:latin typeface="Arial Rounded MT Bold" panose="020F0704030504030204" pitchFamily="34" charset="77"/>
              </a:rPr>
              <a:t> do about anti social </a:t>
            </a:r>
            <a:r>
              <a:rPr lang="en-US" sz="6600" b="1" dirty="0" err="1">
                <a:latin typeface="Arial Rounded MT Bold" panose="020F0704030504030204" pitchFamily="34" charset="77"/>
              </a:rPr>
              <a:t>behaviour</a:t>
            </a:r>
            <a:r>
              <a:rPr lang="en-US" sz="6600" b="1" dirty="0">
                <a:latin typeface="Arial Rounded MT Bold" panose="020F0704030504030204" pitchFamily="34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3451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2967</TotalTime>
  <Words>287</Words>
  <Application>Microsoft Macintosh PowerPoint</Application>
  <PresentationFormat>Widescreen</PresentationFormat>
  <Paragraphs>44</Paragraphs>
  <Slides>13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Franklin Gothic Book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Williams</dc:creator>
  <cp:lastModifiedBy>Steve Williams</cp:lastModifiedBy>
  <cp:revision>37</cp:revision>
  <cp:lastPrinted>2019-04-11T13:58:06Z</cp:lastPrinted>
  <dcterms:created xsi:type="dcterms:W3CDTF">2019-04-09T08:12:13Z</dcterms:created>
  <dcterms:modified xsi:type="dcterms:W3CDTF">2022-07-13T13:19:43Z</dcterms:modified>
</cp:coreProperties>
</file>