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4"/>
  </p:notesMasterIdLst>
  <p:sldIdLst>
    <p:sldId id="266" r:id="rId2"/>
    <p:sldId id="322" r:id="rId3"/>
    <p:sldId id="321" r:id="rId4"/>
    <p:sldId id="283" r:id="rId5"/>
    <p:sldId id="323" r:id="rId6"/>
    <p:sldId id="320" r:id="rId7"/>
    <p:sldId id="324" r:id="rId8"/>
    <p:sldId id="331" r:id="rId9"/>
    <p:sldId id="337" r:id="rId10"/>
    <p:sldId id="284" r:id="rId11"/>
    <p:sldId id="336" r:id="rId12"/>
    <p:sldId id="327" r:id="rId13"/>
    <p:sldId id="338" r:id="rId14"/>
    <p:sldId id="339" r:id="rId15"/>
    <p:sldId id="340" r:id="rId16"/>
    <p:sldId id="341" r:id="rId17"/>
    <p:sldId id="342" r:id="rId18"/>
    <p:sldId id="279" r:id="rId19"/>
    <p:sldId id="330" r:id="rId20"/>
    <p:sldId id="303" r:id="rId21"/>
    <p:sldId id="332" r:id="rId22"/>
    <p:sldId id="282" r:id="rId23"/>
  </p:sldIdLst>
  <p:sldSz cx="12192000" cy="6858000"/>
  <p:notesSz cx="6858000" cy="9144000"/>
  <p:embeddedFontLst>
    <p:embeddedFont>
      <p:font typeface="Avenir Black" panose="02000503020000020003" pitchFamily="2" charset="0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Segoe UI" panose="020B0502040204020203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D4D"/>
    <a:srgbClr val="34BE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1"/>
    <p:restoredTop sz="72445"/>
  </p:normalViewPr>
  <p:slideViewPr>
    <p:cSldViewPr snapToGrid="0" snapToObjects="1">
      <p:cViewPr varScale="1">
        <p:scale>
          <a:sx n="122" d="100"/>
          <a:sy n="122" d="100"/>
        </p:scale>
        <p:origin x="148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509677-5F5F-1F45-B13E-71A158E6E8DE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B61F4B-008D-1648-B2FF-63151A611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612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61F4B-008D-1648-B2FF-63151A6112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1663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61F4B-008D-1648-B2FF-63151A6112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2203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61F4B-008D-1648-B2FF-63151A6112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532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61F4B-008D-1648-B2FF-63151A6112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5204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61F4B-008D-1648-B2FF-63151A6112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9608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b="1" dirty="0">
                <a:solidFill>
                  <a:schemeClr val="bg1"/>
                </a:solidFill>
                <a:latin typeface="Arial" charset="0"/>
              </a:rPr>
              <a:t>Did you know:</a:t>
            </a:r>
            <a:r>
              <a:rPr lang="en-GB" altLang="en-US" dirty="0">
                <a:solidFill>
                  <a:schemeClr val="bg1"/>
                </a:solidFill>
                <a:latin typeface="Arial" charset="0"/>
              </a:rPr>
              <a:t> If you’re not wearing your seatbelt and you’re in a crash, you would be thrown forward with the force of a small elephant</a:t>
            </a:r>
            <a:endParaRPr lang="en-US" altLang="en-US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61F4B-008D-1648-B2FF-63151A6112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309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61F4B-008D-1648-B2FF-63151A6112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7661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61F4B-008D-1648-B2FF-63151A6112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113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61F4B-008D-1648-B2FF-63151A6112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623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61F4B-008D-1648-B2FF-63151A6112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246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61F4B-008D-1648-B2FF-63151A6112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586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61F4B-008D-1648-B2FF-63151A6112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301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61F4B-008D-1648-B2FF-63151A6112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4812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61F4B-008D-1648-B2FF-63151A6112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462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61F4B-008D-1648-B2FF-63151A6112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545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61F4B-008D-1648-B2FF-63151A6112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176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421BA-3834-7142-BF58-F9799991FB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09E4EF-D40F-224F-BCC9-51F0A09C5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8AD674-5066-EB48-AC0A-FE318AE84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E369-0440-2143-917C-857D1665E3E8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F9978-DE29-E848-99F0-F78CB5A9E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AADF0-5CFE-1B48-88C5-DB35B46D3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6A49-A424-0D46-B394-C1A544F7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966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7FA6A-A3E3-2149-97D7-A54EF6D29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963727-E8A1-2048-8FB0-88D1F3FA24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4BF47-CBAD-2941-B18D-96553F14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E369-0440-2143-917C-857D1665E3E8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30D4E-0954-3345-B567-4BB4B22C2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C700D-E827-5D47-BF03-CBB105E7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6A49-A424-0D46-B394-C1A544F7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5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7D333F-48FC-D346-ABF6-5FF842363C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960D16-DC71-A442-AC76-CA9FB27051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5586B-D325-F847-8D94-1F1BA5B96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E369-0440-2143-917C-857D1665E3E8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CDF85-F8FF-354C-9F4F-F713D440A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89E9E-C1A5-6D45-A6B1-3F4018CA8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6A49-A424-0D46-B394-C1A544F7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202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92E859-AD08-3748-A9F9-C2FB97B54DF5}"/>
              </a:ext>
            </a:extLst>
          </p:cNvPr>
          <p:cNvSpPr/>
          <p:nvPr userDrawn="1"/>
        </p:nvSpPr>
        <p:spPr>
          <a:xfrm>
            <a:off x="0" y="5525589"/>
            <a:ext cx="12192000" cy="135853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47C4964-A729-3D4C-A380-A9979F161E3F}"/>
              </a:ext>
            </a:extLst>
          </p:cNvPr>
          <p:cNvSpPr/>
          <p:nvPr userDrawn="1"/>
        </p:nvSpPr>
        <p:spPr>
          <a:xfrm>
            <a:off x="640083" y="5303520"/>
            <a:ext cx="1423851" cy="14238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C075D6B-AA77-4F42-B1C8-9177A4BB7B41}"/>
              </a:ext>
            </a:extLst>
          </p:cNvPr>
          <p:cNvSpPr/>
          <p:nvPr userDrawn="1"/>
        </p:nvSpPr>
        <p:spPr>
          <a:xfrm>
            <a:off x="3003371" y="5303520"/>
            <a:ext cx="1423851" cy="14238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B2BC07-C443-5B47-B996-C97144CC2FDC}"/>
              </a:ext>
            </a:extLst>
          </p:cNvPr>
          <p:cNvSpPr/>
          <p:nvPr userDrawn="1"/>
        </p:nvSpPr>
        <p:spPr>
          <a:xfrm>
            <a:off x="5366659" y="5303520"/>
            <a:ext cx="1423851" cy="14238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4033845-B8F6-9042-ABED-F7380B37077E}"/>
              </a:ext>
            </a:extLst>
          </p:cNvPr>
          <p:cNvSpPr/>
          <p:nvPr userDrawn="1"/>
        </p:nvSpPr>
        <p:spPr>
          <a:xfrm>
            <a:off x="7729946" y="5303519"/>
            <a:ext cx="1423851" cy="14238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DEF3ECF-14CC-774A-8610-0625A9CE9D29}"/>
              </a:ext>
            </a:extLst>
          </p:cNvPr>
          <p:cNvSpPr/>
          <p:nvPr userDrawn="1"/>
        </p:nvSpPr>
        <p:spPr>
          <a:xfrm>
            <a:off x="10093233" y="5303518"/>
            <a:ext cx="1423851" cy="14238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AB23B9-0299-204E-A72C-23A21DD663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460" y="5381894"/>
            <a:ext cx="1267098" cy="12670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5709D0-D9BD-0D44-A95F-FBCF9263BB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4287" y="5384435"/>
            <a:ext cx="1262016" cy="12620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5DE7D59-1FF0-464B-AEDB-794639253B2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5034" y="5379353"/>
            <a:ext cx="1267098" cy="12670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FC2A8C6-4C3A-DE49-A019-FAE0556653A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955" y="5382620"/>
            <a:ext cx="1263831" cy="1263831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BA776A23-DD04-B444-B889-9225ECD09A9D}"/>
              </a:ext>
            </a:extLst>
          </p:cNvPr>
          <p:cNvSpPr/>
          <p:nvPr userDrawn="1"/>
        </p:nvSpPr>
        <p:spPr>
          <a:xfrm>
            <a:off x="7891601" y="5973713"/>
            <a:ext cx="287382" cy="28738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461B92F-61B2-C749-8F88-9349E7C2B130}"/>
              </a:ext>
            </a:extLst>
          </p:cNvPr>
          <p:cNvSpPr/>
          <p:nvPr userDrawn="1"/>
        </p:nvSpPr>
        <p:spPr>
          <a:xfrm>
            <a:off x="8682719" y="5973713"/>
            <a:ext cx="287382" cy="28738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0BC6C9F-71A3-F746-83B1-929B6EBFB55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0591" y="5379353"/>
            <a:ext cx="1267098" cy="126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36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3383D-026E-D64E-9366-D324564F9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26F4C2-8158-FC4A-970C-3A2E44744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0EF24-E9AA-D84D-89E2-F9C5EBCDB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E369-0440-2143-917C-857D1665E3E8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CE04D-27DD-9F4B-A892-47027342F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76AC2-A56E-7C44-B306-910BC9C27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6A49-A424-0D46-B394-C1A544F7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456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7554-4250-D446-A71D-D08C3AA2D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C09BA-ACA3-804D-9C6C-2BAACB83D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96ECA7-4D9E-2841-86DB-0332ED2665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EAA564-DC82-004B-B736-66C53B3E8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E369-0440-2143-917C-857D1665E3E8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C3D249-DEFB-344E-9A63-D1194DD4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37B528-348E-0A42-B055-A3779D6D2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6A49-A424-0D46-B394-C1A544F7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467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30206-B3D8-A846-A682-F593BA380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87F3B5-0515-9B4E-9101-31D25FCB3A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035B72-B670-164F-8706-FC519CB309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7F5DEB-B35B-2041-9E10-FDF1F706D6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01BA00-89FE-2D4A-A5E6-8C95E2AE16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3741DA-8ED6-144F-BDA3-3E6ED33E8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E369-0440-2143-917C-857D1665E3E8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835D83-37B7-BA4E-8B7A-442E34E89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B44F8C-7D59-4045-95FC-AABDB3FF7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6A49-A424-0D46-B394-C1A544F7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836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31ED7-21A0-2E4A-A474-5BEE6E8D4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0364D7-0F8D-CE4C-89B4-F1CE06B86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E369-0440-2143-917C-857D1665E3E8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4403CA-9F6F-4945-BE8A-C515AD4A3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4E6F47-06B8-8A43-B892-01BEA71A1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6A49-A424-0D46-B394-C1A544F7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649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65D518-39E3-014D-AF3D-7EF160705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E369-0440-2143-917C-857D1665E3E8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B51DAC-4AA5-6A4C-9E97-D823168EE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72C2C-7FBD-A04C-9B0B-D54613D42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6A49-A424-0D46-B394-C1A544F7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263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141D3-6FDF-7B49-ABC1-6252C7D4C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98B8D-6617-C148-8A39-6B0D470C8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8DDDC4-42F9-5549-8D54-3AC562C0A8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172D18-F19A-2F47-9BC3-7CC05DB76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E369-0440-2143-917C-857D1665E3E8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5C3C8A-0B1B-3D48-B2B5-47106A8A9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6EC616-8FC7-D848-971E-7DBFCE500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6A49-A424-0D46-B394-C1A544F7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37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68F6E-A8F3-614C-A175-1D445C494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C45441-C8A4-154E-8318-5F9E170185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5BB09B-98A8-C84B-8326-06D3F2A21E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01D18-9D83-B44A-BB1F-2F5C452F6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E369-0440-2143-917C-857D1665E3E8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DE2B1D-7465-6747-8447-D484D1719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927B53-BA6A-994A-963B-AFDBD5FFB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6A49-A424-0D46-B394-C1A544F7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04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27D6B6-9F47-8947-B44A-3FD1E1DF8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935418-A50B-4C4A-8CBA-DA98EF49DA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0B1CA-6959-554B-BA82-A56701D467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AE369-0440-2143-917C-857D1665E3E8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442C2D-F282-7149-BCBC-F1B036615F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5D7273-78C5-A441-AC53-D90C65D2E1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F6A49-A424-0D46-B394-C1A544F7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298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tiff"/><Relationship Id="rId3" Type="http://schemas.openxmlformats.org/officeDocument/2006/relationships/image" Target="../media/image6.jpg"/><Relationship Id="rId7" Type="http://schemas.openxmlformats.org/officeDocument/2006/relationships/image" Target="../media/image3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tiff"/><Relationship Id="rId5" Type="http://schemas.openxmlformats.org/officeDocument/2006/relationships/image" Target="../media/image15.tiff"/><Relationship Id="rId4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9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tiff"/><Relationship Id="rId5" Type="http://schemas.openxmlformats.org/officeDocument/2006/relationships/image" Target="../media/image47.jpeg"/><Relationship Id="rId4" Type="http://schemas.openxmlformats.org/officeDocument/2006/relationships/image" Target="../media/image4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13" Type="http://schemas.openxmlformats.org/officeDocument/2006/relationships/image" Target="../media/image20.svg"/><Relationship Id="rId3" Type="http://schemas.openxmlformats.org/officeDocument/2006/relationships/image" Target="../media/image10.jpg"/><Relationship Id="rId7" Type="http://schemas.openxmlformats.org/officeDocument/2006/relationships/image" Target="../media/image14.tiff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tiff"/><Relationship Id="rId11" Type="http://schemas.openxmlformats.org/officeDocument/2006/relationships/image" Target="../media/image18.tiff"/><Relationship Id="rId5" Type="http://schemas.openxmlformats.org/officeDocument/2006/relationships/image" Target="../media/image12.tiff"/><Relationship Id="rId15" Type="http://schemas.openxmlformats.org/officeDocument/2006/relationships/image" Target="../media/image22.svg"/><Relationship Id="rId10" Type="http://schemas.openxmlformats.org/officeDocument/2006/relationships/image" Target="../media/image17.tiff"/><Relationship Id="rId4" Type="http://schemas.openxmlformats.org/officeDocument/2006/relationships/image" Target="../media/image11.tiff"/><Relationship Id="rId9" Type="http://schemas.openxmlformats.org/officeDocument/2006/relationships/image" Target="../media/image16.tiff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9000" t="-28000" r="-22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917961-70D0-3848-9120-2C4DB14EE48B}"/>
              </a:ext>
            </a:extLst>
          </p:cNvPr>
          <p:cNvSpPr txBox="1"/>
          <p:nvPr/>
        </p:nvSpPr>
        <p:spPr>
          <a:xfrm>
            <a:off x="2685537" y="2665778"/>
            <a:ext cx="68361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venir Black" panose="02000503020000020003" pitchFamily="2" charset="0"/>
              </a:rPr>
              <a:t>Road Safety</a:t>
            </a:r>
            <a:endParaRPr lang="en-US" sz="6600" b="1" dirty="0">
              <a:solidFill>
                <a:srgbClr val="00B0F0"/>
              </a:solidFill>
              <a:latin typeface="Avenir Black" panose="02000503020000020003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6CB915-7C27-3949-A09F-6E17E7620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1663" y="344774"/>
            <a:ext cx="2292674" cy="6858000"/>
          </a:xfrm>
          <a:prstGeom prst="rect">
            <a:avLst/>
          </a:prstGeom>
        </p:spPr>
      </p:pic>
      <p:pic>
        <p:nvPicPr>
          <p:cNvPr id="9" name="Picture 8" descr="A yellow and blue sign&#10;&#10;Description automatically generated">
            <a:extLst>
              <a:ext uri="{FF2B5EF4-FFF2-40B4-BE49-F238E27FC236}">
                <a16:creationId xmlns:a16="http://schemas.microsoft.com/office/drawing/2014/main" id="{84836635-D3FD-AF18-7516-159EB1851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67" y="344774"/>
            <a:ext cx="1574026" cy="145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73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2FDE1227-B7D1-BE47-85F2-81FA80037595}"/>
              </a:ext>
            </a:extLst>
          </p:cNvPr>
          <p:cNvSpPr/>
          <p:nvPr/>
        </p:nvSpPr>
        <p:spPr>
          <a:xfrm>
            <a:off x="352316" y="2385543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B10E2EF-B40B-F344-819F-4F0EE19F768F}"/>
              </a:ext>
            </a:extLst>
          </p:cNvPr>
          <p:cNvSpPr/>
          <p:nvPr/>
        </p:nvSpPr>
        <p:spPr>
          <a:xfrm>
            <a:off x="2689886" y="2385542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5E98372-EA32-3541-9917-61FB446B7A41}"/>
              </a:ext>
            </a:extLst>
          </p:cNvPr>
          <p:cNvSpPr/>
          <p:nvPr/>
        </p:nvSpPr>
        <p:spPr>
          <a:xfrm>
            <a:off x="5027458" y="2385542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17C87BF-BF46-CB47-8FDC-10B8D188510B}"/>
              </a:ext>
            </a:extLst>
          </p:cNvPr>
          <p:cNvSpPr/>
          <p:nvPr/>
        </p:nvSpPr>
        <p:spPr>
          <a:xfrm>
            <a:off x="7365029" y="2383670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9F65B7F-FF75-1A4B-A648-A1286B2CF123}"/>
              </a:ext>
            </a:extLst>
          </p:cNvPr>
          <p:cNvSpPr/>
          <p:nvPr/>
        </p:nvSpPr>
        <p:spPr>
          <a:xfrm>
            <a:off x="9702599" y="2383670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A87724-01A3-6B48-93E8-BC53807F2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3874" y="2747657"/>
            <a:ext cx="1362685" cy="13626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ACB457-5CB8-0642-B9EF-496CA7918F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5528" y="2808740"/>
            <a:ext cx="1258060" cy="12580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EE695C-CF02-2340-92AC-A5EF8B608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1029" y="2808740"/>
            <a:ext cx="1193800" cy="1193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ACCEB3C-6335-D84A-A345-7690E626A6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844" y="2923253"/>
            <a:ext cx="1084943" cy="10849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34886E-7CC7-184F-93CD-D6B69FFD98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0089" y="2830039"/>
            <a:ext cx="1226825" cy="12268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1B8F57-9026-C4C4-255C-D808EADF3CEF}"/>
              </a:ext>
            </a:extLst>
          </p:cNvPr>
          <p:cNvSpPr/>
          <p:nvPr/>
        </p:nvSpPr>
        <p:spPr>
          <a:xfrm rot="344484">
            <a:off x="575712" y="4176279"/>
            <a:ext cx="1624344" cy="5289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venir Black" panose="02000503020000020003" pitchFamily="2" charset="0"/>
              </a:rPr>
              <a:t>Stop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2E5127-425F-07A9-FD0B-E8DFF88DBBB5}"/>
              </a:ext>
            </a:extLst>
          </p:cNvPr>
          <p:cNvSpPr/>
          <p:nvPr/>
        </p:nvSpPr>
        <p:spPr>
          <a:xfrm rot="21313959">
            <a:off x="2927988" y="4182216"/>
            <a:ext cx="1751640" cy="5289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venir Black" panose="02000503020000020003" pitchFamily="2" charset="0"/>
              </a:rPr>
              <a:t>Look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8D5290-4358-ABD2-83CE-B2C733BA8AA5}"/>
              </a:ext>
            </a:extLst>
          </p:cNvPr>
          <p:cNvSpPr/>
          <p:nvPr/>
        </p:nvSpPr>
        <p:spPr>
          <a:xfrm rot="344484">
            <a:off x="5407560" y="4176278"/>
            <a:ext cx="1624344" cy="5289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venir Black" panose="02000503020000020003" pitchFamily="2" charset="0"/>
              </a:rPr>
              <a:t>Listen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EE9C53-D4D5-1E50-F109-B8B510589EDE}"/>
              </a:ext>
            </a:extLst>
          </p:cNvPr>
          <p:cNvSpPr/>
          <p:nvPr/>
        </p:nvSpPr>
        <p:spPr>
          <a:xfrm rot="344484">
            <a:off x="7601694" y="4157215"/>
            <a:ext cx="1624344" cy="5289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venir Black" panose="02000503020000020003" pitchFamily="2" charset="0"/>
              </a:rPr>
              <a:t>Think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F2BD50-C86B-14D6-2B5A-944206640E69}"/>
              </a:ext>
            </a:extLst>
          </p:cNvPr>
          <p:cNvSpPr/>
          <p:nvPr/>
        </p:nvSpPr>
        <p:spPr>
          <a:xfrm rot="21313959">
            <a:off x="9953970" y="4163152"/>
            <a:ext cx="1751640" cy="5289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venir Black" panose="02000503020000020003" pitchFamily="2" charset="0"/>
              </a:rPr>
              <a:t>Cross</a:t>
            </a:r>
          </a:p>
        </p:txBody>
      </p:sp>
    </p:spTree>
    <p:extLst>
      <p:ext uri="{BB962C8B-B14F-4D97-AF65-F5344CB8AC3E}">
        <p14:creationId xmlns:p14="http://schemas.microsoft.com/office/powerpoint/2010/main" val="2400575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ap of a city&#10;&#10;Description automatically generated">
            <a:extLst>
              <a:ext uri="{FF2B5EF4-FFF2-40B4-BE49-F238E27FC236}">
                <a16:creationId xmlns:a16="http://schemas.microsoft.com/office/drawing/2014/main" id="{CF241E0F-E1FA-4258-5909-00307250D3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alphaModFix amt="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69"/>
            <a:ext cx="12192000" cy="68543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E3EA2C-F934-437A-7B62-15C6F114A1C7}"/>
              </a:ext>
            </a:extLst>
          </p:cNvPr>
          <p:cNvSpPr txBox="1"/>
          <p:nvPr/>
        </p:nvSpPr>
        <p:spPr>
          <a:xfrm>
            <a:off x="2354275" y="1827689"/>
            <a:ext cx="80571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Avenir Black" panose="02000503020000020003" pitchFamily="2" charset="0"/>
              </a:rPr>
              <a:t>Find the safest route to the park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70E5CF-D75F-62A7-1146-9BCA24C83F56}"/>
              </a:ext>
            </a:extLst>
          </p:cNvPr>
          <p:cNvSpPr/>
          <p:nvPr/>
        </p:nvSpPr>
        <p:spPr>
          <a:xfrm rot="21182099">
            <a:off x="4339881" y="4636840"/>
            <a:ext cx="3512238" cy="111435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bg1"/>
                </a:solidFill>
                <a:latin typeface="Avenir Black" panose="02000503020000020003" pitchFamily="2" charset="0"/>
              </a:rPr>
              <a:t>Activity 1</a:t>
            </a:r>
          </a:p>
        </p:txBody>
      </p:sp>
    </p:spTree>
    <p:extLst>
      <p:ext uri="{BB962C8B-B14F-4D97-AF65-F5344CB8AC3E}">
        <p14:creationId xmlns:p14="http://schemas.microsoft.com/office/powerpoint/2010/main" val="3560257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05CBD7-5E3D-D743-A86E-E1252BA7AA96}"/>
              </a:ext>
            </a:extLst>
          </p:cNvPr>
          <p:cNvSpPr txBox="1"/>
          <p:nvPr/>
        </p:nvSpPr>
        <p:spPr>
          <a:xfrm>
            <a:off x="716443" y="2731248"/>
            <a:ext cx="105040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venir Black" panose="02000503020000020003" pitchFamily="2" charset="0"/>
              </a:rPr>
              <a:t>Can you spot a hazard?</a:t>
            </a:r>
          </a:p>
        </p:txBody>
      </p:sp>
    </p:spTree>
    <p:extLst>
      <p:ext uri="{BB962C8B-B14F-4D97-AF65-F5344CB8AC3E}">
        <p14:creationId xmlns:p14="http://schemas.microsoft.com/office/powerpoint/2010/main" val="3889598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illyroad">
            <a:hlinkClick r:id="" action="ppaction://media"/>
            <a:extLst>
              <a:ext uri="{FF2B5EF4-FFF2-40B4-BE49-F238E27FC236}">
                <a16:creationId xmlns:a16="http://schemas.microsoft.com/office/drawing/2014/main" id="{DCE6AF54-3AAA-C331-3C6D-3762F0EE4C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0" y="47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9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ight_bike">
            <a:hlinkClick r:id="" action="ppaction://media"/>
            <a:extLst>
              <a:ext uri="{FF2B5EF4-FFF2-40B4-BE49-F238E27FC236}">
                <a16:creationId xmlns:a16="http://schemas.microsoft.com/office/drawing/2014/main" id="{7F5AE143-5892-70F4-A9C5-8D462408EB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8" y="31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69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oad_crossing">
            <a:hlinkClick r:id="" action="ppaction://media"/>
            <a:extLst>
              <a:ext uri="{FF2B5EF4-FFF2-40B4-BE49-F238E27FC236}">
                <a16:creationId xmlns:a16="http://schemas.microsoft.com/office/drawing/2014/main" id="{DD969D53-B8C5-B9A0-FFB6-5EC25333AC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8" y="47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6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bile_street.mp4">
            <a:hlinkClick r:id="" action="ppaction://media"/>
            <a:extLst>
              <a:ext uri="{FF2B5EF4-FFF2-40B4-BE49-F238E27FC236}">
                <a16:creationId xmlns:a16="http://schemas.microsoft.com/office/drawing/2014/main" id="{EE4AFC8B-D579-D77B-44BD-F628DDA97D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0" y="47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7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241E0F-E1FA-4258-5909-00307250D33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2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69"/>
            <a:ext cx="12192000" cy="68543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E3EA2C-F934-437A-7B62-15C6F114A1C7}"/>
              </a:ext>
            </a:extLst>
          </p:cNvPr>
          <p:cNvSpPr txBox="1"/>
          <p:nvPr/>
        </p:nvSpPr>
        <p:spPr>
          <a:xfrm>
            <a:off x="1473672" y="2562995"/>
            <a:ext cx="80571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Arial Rounded MT Bold" panose="020F0704030504030204" pitchFamily="34" charset="77"/>
              </a:rPr>
              <a:t>Spot the hazard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236D6BF-093B-744A-EEA4-B2866159B45E}"/>
              </a:ext>
            </a:extLst>
          </p:cNvPr>
          <p:cNvGrpSpPr/>
          <p:nvPr/>
        </p:nvGrpSpPr>
        <p:grpSpPr>
          <a:xfrm>
            <a:off x="10228880" y="185980"/>
            <a:ext cx="1650247" cy="1937433"/>
            <a:chOff x="10228880" y="185980"/>
            <a:chExt cx="1650247" cy="1937433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254F9A3C-D62B-169D-F58F-7606DCB473CE}"/>
                </a:ext>
              </a:extLst>
            </p:cNvPr>
            <p:cNvSpPr/>
            <p:nvPr/>
          </p:nvSpPr>
          <p:spPr>
            <a:xfrm>
              <a:off x="10228880" y="185980"/>
              <a:ext cx="1650247" cy="19374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A yellow and blue sign&#10;&#10;Description automatically generated">
              <a:extLst>
                <a:ext uri="{FF2B5EF4-FFF2-40B4-BE49-F238E27FC236}">
                  <a16:creationId xmlns:a16="http://schemas.microsoft.com/office/drawing/2014/main" id="{327341B4-8ACA-6B49-4903-EE0DC6467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57420" y="338647"/>
              <a:ext cx="1393166" cy="1270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26EDF6B-63BD-B122-25E3-150767113102}"/>
                </a:ext>
              </a:extLst>
            </p:cNvPr>
            <p:cNvSpPr txBox="1"/>
            <p:nvPr/>
          </p:nvSpPr>
          <p:spPr>
            <a:xfrm>
              <a:off x="10357421" y="1635281"/>
              <a:ext cx="13931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Segoe UI" panose="020B0502040204020203" pitchFamily="34" charset="0"/>
                  <a:cs typeface="Segoe UI" panose="020B0502040204020203" pitchFamily="34" charset="0"/>
                </a:rPr>
                <a:t>Work book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4EE7C5B1-642E-92F5-3BEE-13C4B455FA99}"/>
              </a:ext>
            </a:extLst>
          </p:cNvPr>
          <p:cNvSpPr/>
          <p:nvPr/>
        </p:nvSpPr>
        <p:spPr>
          <a:xfrm rot="21182099">
            <a:off x="4339881" y="4636840"/>
            <a:ext cx="3512238" cy="111435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bg1"/>
                </a:solidFill>
                <a:latin typeface="Avenir Black" panose="02000503020000020003" pitchFamily="2" charset="0"/>
              </a:rPr>
              <a:t>Activity 2</a:t>
            </a:r>
          </a:p>
        </p:txBody>
      </p:sp>
    </p:spTree>
    <p:extLst>
      <p:ext uri="{BB962C8B-B14F-4D97-AF65-F5344CB8AC3E}">
        <p14:creationId xmlns:p14="http://schemas.microsoft.com/office/powerpoint/2010/main" val="7499374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78E39E-73CB-7E42-BCC2-E46BBD111395}"/>
              </a:ext>
            </a:extLst>
          </p:cNvPr>
          <p:cNvSpPr txBox="1"/>
          <p:nvPr/>
        </p:nvSpPr>
        <p:spPr>
          <a:xfrm>
            <a:off x="984112" y="613175"/>
            <a:ext cx="8130746" cy="65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chemeClr val="accent4"/>
                </a:solidFill>
                <a:latin typeface="Avenir Black" panose="02000503020000020003" pitchFamily="2" charset="0"/>
              </a:rPr>
              <a:t>Did you know…</a:t>
            </a:r>
            <a:endParaRPr lang="en-US" sz="2800" b="1" dirty="0">
              <a:solidFill>
                <a:schemeClr val="bg1"/>
              </a:solidFill>
              <a:latin typeface="Avenir Black" panose="02000503020000020003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A21F34-9A2D-C544-BF67-DC2969DDD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6297" y="585514"/>
            <a:ext cx="2292674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B6CE484-FC5A-4F5E-7B95-8FCCCEDF0855}"/>
              </a:ext>
            </a:extLst>
          </p:cNvPr>
          <p:cNvGrpSpPr/>
          <p:nvPr/>
        </p:nvGrpSpPr>
        <p:grpSpPr>
          <a:xfrm>
            <a:off x="984112" y="1665514"/>
            <a:ext cx="7574093" cy="3526971"/>
            <a:chOff x="2042204" y="1221828"/>
            <a:chExt cx="6109846" cy="2207172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87CD8881-7C14-25E4-A325-99C971C9A5EE}"/>
                </a:ext>
              </a:extLst>
            </p:cNvPr>
            <p:cNvSpPr/>
            <p:nvPr/>
          </p:nvSpPr>
          <p:spPr>
            <a:xfrm>
              <a:off x="2042204" y="1221828"/>
              <a:ext cx="2921876" cy="2207172"/>
            </a:xfrm>
            <a:prstGeom prst="roundRect">
              <a:avLst>
                <a:gd name="adj" fmla="val 11905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en-US" sz="4800" b="1" dirty="0">
                  <a:solidFill>
                    <a:srgbClr val="FFC000"/>
                  </a:solidFill>
                  <a:latin typeface="Avenir Black" panose="02000503020000020003" pitchFamily="2" charset="0"/>
                </a:rPr>
                <a:t>512</a:t>
              </a:r>
              <a:r>
                <a:rPr lang="en-US" sz="4800" b="1" dirty="0">
                  <a:solidFill>
                    <a:schemeClr val="bg1"/>
                  </a:solidFill>
                  <a:latin typeface="Avenir Black" panose="02000503020000020003" pitchFamily="2" charset="0"/>
                </a:rPr>
                <a:t> </a:t>
              </a:r>
            </a:p>
            <a:p>
              <a:pPr algn="ctr">
                <a:lnSpc>
                  <a:spcPct val="120000"/>
                </a:lnSpc>
              </a:pPr>
              <a:r>
                <a:rPr lang="en-US" sz="1800" b="1" dirty="0">
                  <a:solidFill>
                    <a:schemeClr val="bg1"/>
                  </a:solidFill>
                  <a:latin typeface="Avenir Black" panose="02000503020000020003" pitchFamily="2" charset="0"/>
                </a:rPr>
                <a:t>children aged seven or younger were killed or seriously injured on British roads in 2021. </a:t>
              </a: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4903A256-E8D9-85DB-99C7-A6A76D669BF3}"/>
                </a:ext>
              </a:extLst>
            </p:cNvPr>
            <p:cNvSpPr/>
            <p:nvPr/>
          </p:nvSpPr>
          <p:spPr>
            <a:xfrm>
              <a:off x="5230174" y="1221828"/>
              <a:ext cx="2921876" cy="2207172"/>
            </a:xfrm>
            <a:prstGeom prst="roundRect">
              <a:avLst>
                <a:gd name="adj" fmla="val 11905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en-US" sz="1800" b="1" dirty="0">
                  <a:solidFill>
                    <a:schemeClr val="bg1"/>
                  </a:solidFill>
                  <a:latin typeface="Avenir Black" panose="02000503020000020003" pitchFamily="2" charset="0"/>
                </a:rPr>
                <a:t>Children aged between </a:t>
              </a:r>
              <a:r>
                <a:rPr lang="en-US" sz="1800" b="1" dirty="0">
                  <a:solidFill>
                    <a:srgbClr val="FFC000"/>
                  </a:solidFill>
                  <a:latin typeface="Avenir Black" panose="02000503020000020003" pitchFamily="2" charset="0"/>
                </a:rPr>
                <a:t>11 and 14</a:t>
              </a:r>
              <a:r>
                <a:rPr lang="en-US" sz="1800" b="1" dirty="0">
                  <a:solidFill>
                    <a:schemeClr val="bg1"/>
                  </a:solidFill>
                  <a:latin typeface="Avenir Black" panose="02000503020000020003" pitchFamily="2" charset="0"/>
                </a:rPr>
                <a:t> are more likely to get hurt or killed while walking or cycling than any younger children.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0B35717-8643-ED3D-5447-AA08BF34830A}"/>
              </a:ext>
            </a:extLst>
          </p:cNvPr>
          <p:cNvSpPr txBox="1"/>
          <p:nvPr/>
        </p:nvSpPr>
        <p:spPr>
          <a:xfrm>
            <a:off x="1025544" y="5472306"/>
            <a:ext cx="8130746" cy="65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FFC000"/>
                </a:solidFill>
                <a:latin typeface="Avenir Black" panose="02000503020000020003" pitchFamily="2" charset="0"/>
              </a:rPr>
              <a:t>Why do you think this is the case?</a:t>
            </a:r>
            <a:endParaRPr lang="en-US" sz="2800" b="1" dirty="0">
              <a:solidFill>
                <a:schemeClr val="bg1"/>
              </a:solidFill>
              <a:latin typeface="Avenir Blac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3627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9BC9E2E-23C5-0A54-4BD5-22FD355133E5}"/>
              </a:ext>
            </a:extLst>
          </p:cNvPr>
          <p:cNvSpPr/>
          <p:nvPr/>
        </p:nvSpPr>
        <p:spPr>
          <a:xfrm>
            <a:off x="-182880" y="4062549"/>
            <a:ext cx="3644537" cy="344859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78E39E-73CB-7E42-BCC2-E46BBD111395}"/>
              </a:ext>
            </a:extLst>
          </p:cNvPr>
          <p:cNvSpPr txBox="1"/>
          <p:nvPr/>
        </p:nvSpPr>
        <p:spPr>
          <a:xfrm>
            <a:off x="3419436" y="931149"/>
            <a:ext cx="8196832" cy="1294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dirty="0">
                <a:latin typeface="Avenir Black" panose="02000503020000020003" pitchFamily="2" charset="0"/>
              </a:rPr>
              <a:t>It is important that you wear your seatbelt while you are in the car. </a:t>
            </a:r>
            <a:r>
              <a:rPr lang="en-GB" altLang="en-US" sz="2200" b="1" dirty="0">
                <a:latin typeface="Avenir Black" panose="02000503020000020003" pitchFamily="2" charset="0"/>
              </a:rPr>
              <a:t>There are steps to follow when you are in the car while you are wearing your seatbelts they are:</a:t>
            </a:r>
            <a:endParaRPr lang="en-US" altLang="en-US" sz="2200" b="1" dirty="0">
              <a:latin typeface="Avenir Black" panose="02000503020000020003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BA4B6A-2CE3-990A-86EF-C83220A570A9}"/>
              </a:ext>
            </a:extLst>
          </p:cNvPr>
          <p:cNvSpPr/>
          <p:nvPr/>
        </p:nvSpPr>
        <p:spPr>
          <a:xfrm>
            <a:off x="787400" y="3598333"/>
            <a:ext cx="170544" cy="46421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45A976-1A97-8CAA-465D-692B0C773D01}"/>
              </a:ext>
            </a:extLst>
          </p:cNvPr>
          <p:cNvSpPr/>
          <p:nvPr/>
        </p:nvSpPr>
        <p:spPr>
          <a:xfrm>
            <a:off x="2362200" y="3598333"/>
            <a:ext cx="170544" cy="46421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2EB132F-F051-0B70-5A98-5C3A7EFDA822}"/>
              </a:ext>
            </a:extLst>
          </p:cNvPr>
          <p:cNvSpPr/>
          <p:nvPr/>
        </p:nvSpPr>
        <p:spPr>
          <a:xfrm>
            <a:off x="575732" y="2150534"/>
            <a:ext cx="2192867" cy="14478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F3745A-D5C3-394A-B9A2-1C689BCB06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76891" y="1033905"/>
            <a:ext cx="5424404" cy="8252163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5A7A9AC-03F9-1236-7FA8-B6F0AB897948}"/>
              </a:ext>
            </a:extLst>
          </p:cNvPr>
          <p:cNvSpPr/>
          <p:nvPr/>
        </p:nvSpPr>
        <p:spPr>
          <a:xfrm>
            <a:off x="3946640" y="2808623"/>
            <a:ext cx="2265164" cy="1579419"/>
          </a:xfrm>
          <a:prstGeom prst="roundRect">
            <a:avLst>
              <a:gd name="adj" fmla="val 11905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1800" b="1" dirty="0">
                <a:solidFill>
                  <a:schemeClr val="bg1"/>
                </a:solidFill>
                <a:latin typeface="Avenir Black" panose="02000503020000020003" pitchFamily="2" charset="0"/>
              </a:rPr>
              <a:t>Belt up before the car sets off 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E23F6C5-D819-B33C-B30A-670C114FDEEE}"/>
              </a:ext>
            </a:extLst>
          </p:cNvPr>
          <p:cNvSpPr/>
          <p:nvPr/>
        </p:nvSpPr>
        <p:spPr>
          <a:xfrm>
            <a:off x="6437553" y="2808623"/>
            <a:ext cx="2265164" cy="1579419"/>
          </a:xfrm>
          <a:prstGeom prst="roundRect">
            <a:avLst>
              <a:gd name="adj" fmla="val 11905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1800" b="1" dirty="0">
                <a:solidFill>
                  <a:schemeClr val="bg1"/>
                </a:solidFill>
                <a:latin typeface="Avenir Black" panose="02000503020000020003" pitchFamily="2" charset="0"/>
              </a:rPr>
              <a:t>Belt up for every journey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B6D7862-7D9B-FDFA-C780-7E992228551A}"/>
              </a:ext>
            </a:extLst>
          </p:cNvPr>
          <p:cNvSpPr/>
          <p:nvPr/>
        </p:nvSpPr>
        <p:spPr>
          <a:xfrm>
            <a:off x="8928466" y="2808622"/>
            <a:ext cx="2265164" cy="1579419"/>
          </a:xfrm>
          <a:prstGeom prst="roundRect">
            <a:avLst>
              <a:gd name="adj" fmla="val 11905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1800" b="1" dirty="0">
                <a:solidFill>
                  <a:schemeClr val="bg1"/>
                </a:solidFill>
                <a:latin typeface="Avenir Black" panose="02000503020000020003" pitchFamily="2" charset="0"/>
              </a:rPr>
              <a:t>Check everyone in the car belts up too.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ACC0F08-4D20-0C88-D76F-350DEA29DE92}"/>
              </a:ext>
            </a:extLst>
          </p:cNvPr>
          <p:cNvSpPr/>
          <p:nvPr/>
        </p:nvSpPr>
        <p:spPr>
          <a:xfrm>
            <a:off x="5185248" y="4655606"/>
            <a:ext cx="2265164" cy="1579419"/>
          </a:xfrm>
          <a:prstGeom prst="roundRect">
            <a:avLst>
              <a:gd name="adj" fmla="val 11905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1800" b="1" dirty="0">
                <a:solidFill>
                  <a:schemeClr val="bg1"/>
                </a:solidFill>
                <a:latin typeface="Avenir Black" panose="02000503020000020003" pitchFamily="2" charset="0"/>
              </a:rPr>
              <a:t>Never undo your seatbelt during a journey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C4D78B3-9159-5141-EF8C-FCCBA5D35909}"/>
              </a:ext>
            </a:extLst>
          </p:cNvPr>
          <p:cNvSpPr/>
          <p:nvPr/>
        </p:nvSpPr>
        <p:spPr>
          <a:xfrm>
            <a:off x="7654983" y="4653046"/>
            <a:ext cx="2265164" cy="1579419"/>
          </a:xfrm>
          <a:prstGeom prst="roundRect">
            <a:avLst>
              <a:gd name="adj" fmla="val 11905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bg1"/>
                </a:solidFill>
                <a:latin typeface="Avenir Black" panose="02000503020000020003" pitchFamily="2" charset="0"/>
              </a:rPr>
              <a:t>You must </a:t>
            </a:r>
            <a:r>
              <a:rPr lang="en-US" sz="1800" b="1" dirty="0">
                <a:solidFill>
                  <a:schemeClr val="bg1"/>
                </a:solidFill>
                <a:latin typeface="Avenir Black" panose="02000503020000020003" pitchFamily="2" charset="0"/>
              </a:rPr>
              <a:t>use a booster seat if you’re under a certain height.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BD45A8A-09CB-F7FC-A8DA-32AD37EE551C}"/>
              </a:ext>
            </a:extLst>
          </p:cNvPr>
          <p:cNvGrpSpPr/>
          <p:nvPr/>
        </p:nvGrpSpPr>
        <p:grpSpPr>
          <a:xfrm>
            <a:off x="-473410" y="3833711"/>
            <a:ext cx="3471770" cy="3760840"/>
            <a:chOff x="-473410" y="3833711"/>
            <a:chExt cx="3471770" cy="3760840"/>
          </a:xfrm>
        </p:grpSpPr>
        <p:sp>
          <p:nvSpPr>
            <p:cNvPr id="9" name="Diagonal Stripe 8">
              <a:extLst>
                <a:ext uri="{FF2B5EF4-FFF2-40B4-BE49-F238E27FC236}">
                  <a16:creationId xmlns:a16="http://schemas.microsoft.com/office/drawing/2014/main" id="{7413E9AB-D45D-85F2-5BB7-895E8FA0847E}"/>
                </a:ext>
              </a:extLst>
            </p:cNvPr>
            <p:cNvSpPr/>
            <p:nvPr/>
          </p:nvSpPr>
          <p:spPr>
            <a:xfrm rot="376901">
              <a:off x="-473410" y="3833711"/>
              <a:ext cx="3471770" cy="3760840"/>
            </a:xfrm>
            <a:prstGeom prst="diagStripe">
              <a:avLst>
                <a:gd name="adj" fmla="val 79273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2A140B8-6366-E76C-4F31-FAA5379FC427}"/>
                </a:ext>
              </a:extLst>
            </p:cNvPr>
            <p:cNvSpPr txBox="1"/>
            <p:nvPr/>
          </p:nvSpPr>
          <p:spPr>
            <a:xfrm rot="19156619">
              <a:off x="698193" y="4890176"/>
              <a:ext cx="1619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C000"/>
                  </a:solidFill>
                  <a:latin typeface="Arial Rounded MT Bold" panose="020F0704030504030204" pitchFamily="34" charset="77"/>
                </a:rPr>
                <a:t>Belt up!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395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05CBD7-5E3D-D743-A86E-E1252BA7AA96}"/>
              </a:ext>
            </a:extLst>
          </p:cNvPr>
          <p:cNvSpPr txBox="1"/>
          <p:nvPr/>
        </p:nvSpPr>
        <p:spPr>
          <a:xfrm>
            <a:off x="1283336" y="2151727"/>
            <a:ext cx="105040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Avenir Black" panose="02000503020000020003" pitchFamily="2" charset="0"/>
              </a:rPr>
              <a:t>What is road safety about?</a:t>
            </a:r>
          </a:p>
        </p:txBody>
      </p:sp>
    </p:spTree>
    <p:extLst>
      <p:ext uri="{BB962C8B-B14F-4D97-AF65-F5344CB8AC3E}">
        <p14:creationId xmlns:p14="http://schemas.microsoft.com/office/powerpoint/2010/main" val="22603861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05CBD7-5E3D-D743-A86E-E1252BA7AA96}"/>
              </a:ext>
            </a:extLst>
          </p:cNvPr>
          <p:cNvSpPr txBox="1"/>
          <p:nvPr/>
        </p:nvSpPr>
        <p:spPr>
          <a:xfrm>
            <a:off x="1097937" y="1997839"/>
            <a:ext cx="85183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Avenir Black" panose="02000503020000020003" pitchFamily="2" charset="0"/>
              </a:rPr>
              <a:t>What </a:t>
            </a:r>
            <a:r>
              <a:rPr lang="en-US" sz="6000" b="1" dirty="0">
                <a:solidFill>
                  <a:schemeClr val="bg1"/>
                </a:solidFill>
                <a:latin typeface="Avenir Black" panose="02000503020000020003" pitchFamily="2" charset="0"/>
              </a:rPr>
              <a:t>equipment</a:t>
            </a:r>
            <a:r>
              <a:rPr lang="en-US" sz="6000" b="1" dirty="0">
                <a:latin typeface="Avenir Black" panose="02000503020000020003" pitchFamily="2" charset="0"/>
              </a:rPr>
              <a:t> can we use to keep ourselves </a:t>
            </a:r>
            <a:r>
              <a:rPr lang="en-US" sz="6000" b="1" dirty="0">
                <a:solidFill>
                  <a:schemeClr val="bg1"/>
                </a:solidFill>
                <a:latin typeface="Avenir Black" panose="02000503020000020003" pitchFamily="2" charset="0"/>
              </a:rPr>
              <a:t>safe</a:t>
            </a:r>
            <a:r>
              <a:rPr lang="en-US" sz="6000" b="1" dirty="0">
                <a:latin typeface="Avenir Black" panose="02000503020000020003" pitchFamily="2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342398-834B-C3CE-300F-397DB336B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6297" y="585514"/>
            <a:ext cx="22926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2856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E936CDF4-D86D-F648-9BBB-62B9ED7A19E9}"/>
              </a:ext>
            </a:extLst>
          </p:cNvPr>
          <p:cNvSpPr/>
          <p:nvPr/>
        </p:nvSpPr>
        <p:spPr>
          <a:xfrm>
            <a:off x="548259" y="2172262"/>
            <a:ext cx="2530366" cy="25303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F2404B4-FA64-1440-89B6-905EE2551470}"/>
              </a:ext>
            </a:extLst>
          </p:cNvPr>
          <p:cNvSpPr/>
          <p:nvPr/>
        </p:nvSpPr>
        <p:spPr>
          <a:xfrm>
            <a:off x="3377465" y="2172261"/>
            <a:ext cx="2530366" cy="253036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422C554-6304-E143-95DD-BCE60379E2F9}"/>
              </a:ext>
            </a:extLst>
          </p:cNvPr>
          <p:cNvSpPr/>
          <p:nvPr/>
        </p:nvSpPr>
        <p:spPr>
          <a:xfrm>
            <a:off x="6206674" y="2172261"/>
            <a:ext cx="2530366" cy="2530366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46BAEF2-CA10-2249-848B-2827A7C44EA3}"/>
              </a:ext>
            </a:extLst>
          </p:cNvPr>
          <p:cNvSpPr/>
          <p:nvPr/>
        </p:nvSpPr>
        <p:spPr>
          <a:xfrm>
            <a:off x="9035881" y="2169995"/>
            <a:ext cx="2530366" cy="253036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Box 3">
            <a:extLst>
              <a:ext uri="{FF2B5EF4-FFF2-40B4-BE49-F238E27FC236}">
                <a16:creationId xmlns:a16="http://schemas.microsoft.com/office/drawing/2014/main" id="{A2CF0349-7AC4-DC40-B577-EA11DDEAEF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8300" y="2873376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charset="2"/>
              <a:buChar char=""/>
              <a:defRPr sz="2000">
                <a:solidFill>
                  <a:srgbClr val="0F496F"/>
                </a:solidFill>
                <a:latin typeface="Century Gothic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charset="2"/>
              <a:buChar char=""/>
              <a:defRPr>
                <a:solidFill>
                  <a:srgbClr val="0F496F"/>
                </a:solidFill>
                <a:latin typeface="Century Gothic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charset="2"/>
              <a:buChar char=""/>
              <a:defRPr sz="1600">
                <a:solidFill>
                  <a:srgbClr val="0F496F"/>
                </a:solidFill>
                <a:latin typeface="Century Gothic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charset="2"/>
              <a:buChar char=""/>
              <a:defRPr sz="1400">
                <a:solidFill>
                  <a:srgbClr val="0F496F"/>
                </a:solidFill>
                <a:latin typeface="Century Gothic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charset="2"/>
              <a:buChar char=""/>
              <a:defRPr sz="1400">
                <a:solidFill>
                  <a:srgbClr val="0F496F"/>
                </a:solidFill>
                <a:latin typeface="Century 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charset="2"/>
              <a:buChar char=""/>
              <a:defRPr sz="1400">
                <a:solidFill>
                  <a:srgbClr val="0F496F"/>
                </a:solidFill>
                <a:latin typeface="Century 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charset="2"/>
              <a:buChar char=""/>
              <a:defRPr sz="1400">
                <a:solidFill>
                  <a:srgbClr val="0F496F"/>
                </a:solidFill>
                <a:latin typeface="Century 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charset="2"/>
              <a:buChar char=""/>
              <a:defRPr sz="1400">
                <a:solidFill>
                  <a:srgbClr val="0F496F"/>
                </a:solidFill>
                <a:latin typeface="Century 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charset="2"/>
              <a:buChar char=""/>
              <a:defRPr sz="1400">
                <a:solidFill>
                  <a:srgbClr val="0F496F"/>
                </a:solidFill>
                <a:latin typeface="Century Gothic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altLang="en-US" sz="180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D5354B-BE32-CB43-A909-B11E4C490B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855" y="2612119"/>
            <a:ext cx="1628602" cy="16286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A9421C-44AB-2C45-BAE2-C79FC5AC32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3294" y="2754839"/>
            <a:ext cx="1995539" cy="12560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19D01A-075B-0E4E-83DF-DD5F6917EF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6348" y="2754839"/>
            <a:ext cx="17526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36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11E822-3659-654D-9283-56C114C78557}"/>
              </a:ext>
            </a:extLst>
          </p:cNvPr>
          <p:cNvSpPr txBox="1"/>
          <p:nvPr/>
        </p:nvSpPr>
        <p:spPr>
          <a:xfrm>
            <a:off x="1471543" y="1939006"/>
            <a:ext cx="87773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Avenir Black" panose="02000503020000020003" pitchFamily="2" charset="0"/>
              </a:rPr>
              <a:t>What have we </a:t>
            </a:r>
            <a:r>
              <a:rPr lang="en-US" sz="8000" b="1" dirty="0">
                <a:solidFill>
                  <a:srgbClr val="FFC000"/>
                </a:solidFill>
                <a:latin typeface="Avenir Black" panose="02000503020000020003" pitchFamily="2" charset="0"/>
              </a:rPr>
              <a:t>learned</a:t>
            </a:r>
            <a:r>
              <a:rPr lang="en-US" sz="8000" b="1" dirty="0">
                <a:solidFill>
                  <a:schemeClr val="bg1"/>
                </a:solidFill>
                <a:latin typeface="Avenir Black" panose="02000503020000020003" pitchFamily="2" charset="0"/>
              </a:rPr>
              <a:t> today?</a:t>
            </a:r>
          </a:p>
        </p:txBody>
      </p:sp>
    </p:spTree>
    <p:extLst>
      <p:ext uri="{BB962C8B-B14F-4D97-AF65-F5344CB8AC3E}">
        <p14:creationId xmlns:p14="http://schemas.microsoft.com/office/powerpoint/2010/main" val="1256527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40F4436-AE85-7EAC-335D-D41BF8B5AA8A}"/>
              </a:ext>
            </a:extLst>
          </p:cNvPr>
          <p:cNvGrpSpPr/>
          <p:nvPr/>
        </p:nvGrpSpPr>
        <p:grpSpPr>
          <a:xfrm>
            <a:off x="1775637" y="1129863"/>
            <a:ext cx="9237179" cy="4660023"/>
            <a:chOff x="4902970" y="1129863"/>
            <a:chExt cx="6109846" cy="4660023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3FF9C51C-C6AC-FE28-4AC5-2FEC3347FAC1}"/>
                </a:ext>
              </a:extLst>
            </p:cNvPr>
            <p:cNvSpPr/>
            <p:nvPr/>
          </p:nvSpPr>
          <p:spPr>
            <a:xfrm>
              <a:off x="4902970" y="1129863"/>
              <a:ext cx="2921876" cy="2207172"/>
            </a:xfrm>
            <a:prstGeom prst="roundRect">
              <a:avLst>
                <a:gd name="adj" fmla="val 11905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venir Black" panose="02000503020000020003" pitchFamily="2" charset="0"/>
                </a:rPr>
                <a:t>Staying safe when walking, cycling or in a car</a:t>
              </a: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A7D38F8-2F2F-9D1A-78D0-DE6465771ED7}"/>
                </a:ext>
              </a:extLst>
            </p:cNvPr>
            <p:cNvSpPr/>
            <p:nvPr/>
          </p:nvSpPr>
          <p:spPr>
            <a:xfrm>
              <a:off x="8090940" y="1129863"/>
              <a:ext cx="2921876" cy="2207172"/>
            </a:xfrm>
            <a:prstGeom prst="roundRect">
              <a:avLst>
                <a:gd name="adj" fmla="val 11905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venir Black" panose="02000503020000020003" pitchFamily="2" charset="0"/>
                </a:rPr>
                <a:t>Keeping yourself safe and your friends and family too</a:t>
              </a:r>
            </a:p>
            <a:p>
              <a:pPr algn="ctr"/>
              <a:endParaRPr lang="en-US" sz="2800" b="1" dirty="0">
                <a:latin typeface="Avenir Black" panose="02000503020000020003" pitchFamily="2" charset="0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83B39184-F63F-E8FC-DBE2-ABBFC9025CD8}"/>
                </a:ext>
              </a:extLst>
            </p:cNvPr>
            <p:cNvSpPr/>
            <p:nvPr/>
          </p:nvSpPr>
          <p:spPr>
            <a:xfrm>
              <a:off x="8090940" y="3582714"/>
              <a:ext cx="2921876" cy="2207172"/>
            </a:xfrm>
            <a:prstGeom prst="roundRect">
              <a:avLst>
                <a:gd name="adj" fmla="val 11905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venir Black" panose="02000503020000020003" pitchFamily="2" charset="0"/>
                </a:rPr>
                <a:t>Making sure you don’t get hurt or even killed</a:t>
              </a:r>
              <a:endParaRPr lang="en-US" sz="2800" b="1" dirty="0">
                <a:latin typeface="Avenir Black" panose="02000503020000020003" pitchFamily="2" charset="0"/>
              </a:endParaRP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175B500-9D6D-A479-8502-F395167152DF}"/>
                </a:ext>
              </a:extLst>
            </p:cNvPr>
            <p:cNvSpPr/>
            <p:nvPr/>
          </p:nvSpPr>
          <p:spPr>
            <a:xfrm>
              <a:off x="4902970" y="3582714"/>
              <a:ext cx="2921876" cy="2207172"/>
            </a:xfrm>
            <a:prstGeom prst="roundRect">
              <a:avLst>
                <a:gd name="adj" fmla="val 11905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venir Black" panose="02000503020000020003" pitchFamily="2" charset="0"/>
                </a:rPr>
                <a:t>Making smart choices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0329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05CBD7-5E3D-D743-A86E-E1252BA7AA96}"/>
              </a:ext>
            </a:extLst>
          </p:cNvPr>
          <p:cNvSpPr txBox="1"/>
          <p:nvPr/>
        </p:nvSpPr>
        <p:spPr>
          <a:xfrm>
            <a:off x="1105325" y="2080056"/>
            <a:ext cx="105040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venir Black" panose="02000503020000020003" pitchFamily="2" charset="0"/>
              </a:rPr>
              <a:t>How can you stay </a:t>
            </a:r>
            <a:r>
              <a:rPr lang="en-US" sz="6600" b="1" dirty="0">
                <a:solidFill>
                  <a:srgbClr val="00B0F0"/>
                </a:solidFill>
                <a:latin typeface="Avenir Black" panose="02000503020000020003" pitchFamily="2" charset="0"/>
              </a:rPr>
              <a:t>safe</a:t>
            </a:r>
            <a:r>
              <a:rPr lang="en-US" sz="6600" b="1" dirty="0">
                <a:latin typeface="Avenir Black" panose="02000503020000020003" pitchFamily="2" charset="0"/>
              </a:rPr>
              <a:t> on or near a road?</a:t>
            </a:r>
          </a:p>
        </p:txBody>
      </p:sp>
    </p:spTree>
    <p:extLst>
      <p:ext uri="{BB962C8B-B14F-4D97-AF65-F5344CB8AC3E}">
        <p14:creationId xmlns:p14="http://schemas.microsoft.com/office/powerpoint/2010/main" val="3407599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E936CDF4-D86D-F648-9BBB-62B9ED7A19E9}"/>
              </a:ext>
            </a:extLst>
          </p:cNvPr>
          <p:cNvSpPr/>
          <p:nvPr/>
        </p:nvSpPr>
        <p:spPr>
          <a:xfrm>
            <a:off x="1506202" y="277754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F2404B4-FA64-1440-89B6-905EE2551470}"/>
              </a:ext>
            </a:extLst>
          </p:cNvPr>
          <p:cNvSpPr/>
          <p:nvPr/>
        </p:nvSpPr>
        <p:spPr>
          <a:xfrm>
            <a:off x="3843772" y="277753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422C554-6304-E143-95DD-BCE60379E2F9}"/>
              </a:ext>
            </a:extLst>
          </p:cNvPr>
          <p:cNvSpPr/>
          <p:nvPr/>
        </p:nvSpPr>
        <p:spPr>
          <a:xfrm>
            <a:off x="6181344" y="277753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46BAEF2-CA10-2249-848B-2827A7C44EA3}"/>
              </a:ext>
            </a:extLst>
          </p:cNvPr>
          <p:cNvSpPr/>
          <p:nvPr/>
        </p:nvSpPr>
        <p:spPr>
          <a:xfrm>
            <a:off x="8518915" y="275881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BE57B58-E7BA-254E-A86B-C5C9A5A79F3B}"/>
              </a:ext>
            </a:extLst>
          </p:cNvPr>
          <p:cNvSpPr/>
          <p:nvPr/>
        </p:nvSpPr>
        <p:spPr>
          <a:xfrm>
            <a:off x="1506203" y="2768507"/>
            <a:ext cx="2090659" cy="5098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venir Black" panose="02000503020000020003" pitchFamily="2" charset="0"/>
              </a:rPr>
              <a:t>Use paths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07C3F2E-296A-8B49-974B-15A4F4D6851D}"/>
              </a:ext>
            </a:extLst>
          </p:cNvPr>
          <p:cNvSpPr/>
          <p:nvPr/>
        </p:nvSpPr>
        <p:spPr>
          <a:xfrm>
            <a:off x="3843773" y="2768507"/>
            <a:ext cx="2090659" cy="5098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venir Black" panose="02000503020000020003" pitchFamily="2" charset="0"/>
              </a:rPr>
              <a:t>Use Safe to cross places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AC7FD7B-7941-AF48-937A-11EE6B229BC7}"/>
              </a:ext>
            </a:extLst>
          </p:cNvPr>
          <p:cNvSpPr/>
          <p:nvPr/>
        </p:nvSpPr>
        <p:spPr>
          <a:xfrm>
            <a:off x="6181344" y="2768507"/>
            <a:ext cx="2090659" cy="5098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venir Black" panose="02000503020000020003" pitchFamily="2" charset="0"/>
              </a:rPr>
              <a:t>Look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E8A273F-E603-7246-9FD6-7AF7EE7C4A8D}"/>
              </a:ext>
            </a:extLst>
          </p:cNvPr>
          <p:cNvSpPr/>
          <p:nvPr/>
        </p:nvSpPr>
        <p:spPr>
          <a:xfrm>
            <a:off x="8518916" y="2768507"/>
            <a:ext cx="2090659" cy="5098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venir Black" panose="02000503020000020003" pitchFamily="2" charset="0"/>
              </a:rPr>
              <a:t>Listen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FDE1227-B7D1-BE47-85F2-81FA80037595}"/>
              </a:ext>
            </a:extLst>
          </p:cNvPr>
          <p:cNvSpPr/>
          <p:nvPr/>
        </p:nvSpPr>
        <p:spPr>
          <a:xfrm>
            <a:off x="1561745" y="3503659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B10E2EF-B40B-F344-819F-4F0EE19F768F}"/>
              </a:ext>
            </a:extLst>
          </p:cNvPr>
          <p:cNvSpPr/>
          <p:nvPr/>
        </p:nvSpPr>
        <p:spPr>
          <a:xfrm>
            <a:off x="3899315" y="3503658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5E98372-EA32-3541-9917-61FB446B7A41}"/>
              </a:ext>
            </a:extLst>
          </p:cNvPr>
          <p:cNvSpPr/>
          <p:nvPr/>
        </p:nvSpPr>
        <p:spPr>
          <a:xfrm>
            <a:off x="6236887" y="3503658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51FC1FE5-92BD-5F48-9E0C-98FB62551ADE}"/>
              </a:ext>
            </a:extLst>
          </p:cNvPr>
          <p:cNvSpPr/>
          <p:nvPr/>
        </p:nvSpPr>
        <p:spPr>
          <a:xfrm>
            <a:off x="1561746" y="5994412"/>
            <a:ext cx="2090659" cy="5098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venir Black" panose="02000503020000020003" pitchFamily="2" charset="0"/>
              </a:rPr>
              <a:t>Step out before looking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3FF29BF5-F96A-7747-AB74-7E97E5348F9D}"/>
              </a:ext>
            </a:extLst>
          </p:cNvPr>
          <p:cNvSpPr/>
          <p:nvPr/>
        </p:nvSpPr>
        <p:spPr>
          <a:xfrm>
            <a:off x="3899316" y="5994412"/>
            <a:ext cx="2090659" cy="5098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venir Black" panose="02000503020000020003" pitchFamily="2" charset="0"/>
              </a:rPr>
              <a:t>Stand on road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EA42EBD6-F5B3-124D-B3D7-4058A121D3D5}"/>
              </a:ext>
            </a:extLst>
          </p:cNvPr>
          <p:cNvSpPr/>
          <p:nvPr/>
        </p:nvSpPr>
        <p:spPr>
          <a:xfrm>
            <a:off x="6236887" y="5994412"/>
            <a:ext cx="2090659" cy="5098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solidFill>
                  <a:schemeClr val="tx1"/>
                </a:solidFill>
                <a:latin typeface="Avenir Black" panose="02000503020000020003" pitchFamily="2" charset="0"/>
              </a:rPr>
              <a:t>Play on road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E8DEB18-695B-3B43-B058-2325BBF9B721}"/>
              </a:ext>
            </a:extLst>
          </p:cNvPr>
          <p:cNvSpPr/>
          <p:nvPr/>
        </p:nvSpPr>
        <p:spPr>
          <a:xfrm>
            <a:off x="8518915" y="3508774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91B6D0A-3A9D-6E4D-A822-3C67178AF33C}"/>
              </a:ext>
            </a:extLst>
          </p:cNvPr>
          <p:cNvSpPr/>
          <p:nvPr/>
        </p:nvSpPr>
        <p:spPr>
          <a:xfrm>
            <a:off x="8518915" y="5999528"/>
            <a:ext cx="2090659" cy="5098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solidFill>
                  <a:schemeClr val="tx1"/>
                </a:solidFill>
                <a:latin typeface="Avenir Black" panose="02000503020000020003" pitchFamily="2" charset="0"/>
              </a:rPr>
              <a:t>Be aware of racing cars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55D70B-4CFF-FE45-A044-21B1E9571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270" y="3971244"/>
            <a:ext cx="1327150" cy="1327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9E80A0-4CAE-A840-AEB4-23FE5AE150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4631" y="690389"/>
            <a:ext cx="1193800" cy="1193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43F123-7BB6-5643-8C97-3A7684F329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1260" y="633239"/>
            <a:ext cx="1362685" cy="13626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E6B978-FB39-2241-8A52-09233C69E7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1379" y="690389"/>
            <a:ext cx="1192258" cy="11922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729010-3684-9547-94DA-F1EC09DC49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53330" y="692181"/>
            <a:ext cx="1258060" cy="125806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3A8FAA6-AA10-934E-9152-9059814947FA}"/>
              </a:ext>
            </a:extLst>
          </p:cNvPr>
          <p:cNvSpPr/>
          <p:nvPr/>
        </p:nvSpPr>
        <p:spPr>
          <a:xfrm>
            <a:off x="6538041" y="4683529"/>
            <a:ext cx="1484571" cy="3991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222E1C-A9DC-1541-91EA-B45397EA01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92011" y="3783028"/>
            <a:ext cx="1131489" cy="113148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D6C01DC-E4F0-CE45-A4C9-B9B97D5DA955}"/>
              </a:ext>
            </a:extLst>
          </p:cNvPr>
          <p:cNvSpPr/>
          <p:nvPr/>
        </p:nvSpPr>
        <p:spPr>
          <a:xfrm>
            <a:off x="4201643" y="4683529"/>
            <a:ext cx="1484571" cy="3991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66A7DA-D14E-F041-8711-ED8971470CB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7983" y="3355965"/>
            <a:ext cx="500588" cy="1625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B3DC809-9B7E-E740-9D62-C1B45A7E08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09278" y="3783028"/>
            <a:ext cx="1345902" cy="134590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79E5ACD-2E43-40F1-F805-636ED9DE3749}"/>
              </a:ext>
            </a:extLst>
          </p:cNvPr>
          <p:cNvGrpSpPr/>
          <p:nvPr/>
        </p:nvGrpSpPr>
        <p:grpSpPr>
          <a:xfrm>
            <a:off x="2854467" y="1787997"/>
            <a:ext cx="728379" cy="728379"/>
            <a:chOff x="283778" y="1586051"/>
            <a:chExt cx="728379" cy="728379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EBF775A-D19A-32C6-0A44-23C6EEDD9E67}"/>
                </a:ext>
              </a:extLst>
            </p:cNvPr>
            <p:cNvSpPr/>
            <p:nvPr/>
          </p:nvSpPr>
          <p:spPr>
            <a:xfrm>
              <a:off x="283778" y="1586051"/>
              <a:ext cx="728379" cy="72837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Graphic 27" descr="Tick with solid fill">
              <a:extLst>
                <a:ext uri="{FF2B5EF4-FFF2-40B4-BE49-F238E27FC236}">
                  <a16:creationId xmlns:a16="http://schemas.microsoft.com/office/drawing/2014/main" id="{0FFA3155-8AE7-28CD-EB54-133DE747F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90701" y="1729313"/>
              <a:ext cx="483894" cy="483894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107769-AC6D-F31E-6EF4-20F10BCCA67E}"/>
              </a:ext>
            </a:extLst>
          </p:cNvPr>
          <p:cNvGrpSpPr/>
          <p:nvPr/>
        </p:nvGrpSpPr>
        <p:grpSpPr>
          <a:xfrm>
            <a:off x="2942389" y="4934204"/>
            <a:ext cx="728379" cy="728379"/>
            <a:chOff x="283779" y="2627586"/>
            <a:chExt cx="728379" cy="728379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64AD645-3E45-D75C-29AB-ED2ECEBA3374}"/>
                </a:ext>
              </a:extLst>
            </p:cNvPr>
            <p:cNvSpPr/>
            <p:nvPr/>
          </p:nvSpPr>
          <p:spPr>
            <a:xfrm>
              <a:off x="283779" y="2627586"/>
              <a:ext cx="728379" cy="728379"/>
            </a:xfrm>
            <a:prstGeom prst="ellipse">
              <a:avLst/>
            </a:prstGeom>
            <a:solidFill>
              <a:srgbClr val="FF4D4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Graphic 29" descr="Close with solid fill">
              <a:extLst>
                <a:ext uri="{FF2B5EF4-FFF2-40B4-BE49-F238E27FC236}">
                  <a16:creationId xmlns:a16="http://schemas.microsoft.com/office/drawing/2014/main" id="{AC75C467-A636-E782-AE62-2946A30A8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369681" y="2711878"/>
              <a:ext cx="559793" cy="559793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6E9AD05-BF6C-5490-18E5-333485F98E7D}"/>
              </a:ext>
            </a:extLst>
          </p:cNvPr>
          <p:cNvGrpSpPr/>
          <p:nvPr/>
        </p:nvGrpSpPr>
        <p:grpSpPr>
          <a:xfrm>
            <a:off x="5301388" y="1743805"/>
            <a:ext cx="728379" cy="728379"/>
            <a:chOff x="283778" y="1586051"/>
            <a:chExt cx="728379" cy="728379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80336BE9-9058-8E2A-1C2A-F9350599076D}"/>
                </a:ext>
              </a:extLst>
            </p:cNvPr>
            <p:cNvSpPr/>
            <p:nvPr/>
          </p:nvSpPr>
          <p:spPr>
            <a:xfrm>
              <a:off x="283778" y="1586051"/>
              <a:ext cx="728379" cy="72837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Graphic 34" descr="Tick with solid fill">
              <a:extLst>
                <a:ext uri="{FF2B5EF4-FFF2-40B4-BE49-F238E27FC236}">
                  <a16:creationId xmlns:a16="http://schemas.microsoft.com/office/drawing/2014/main" id="{19D415E6-19EE-C32F-6329-5F8E9193E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90701" y="1729313"/>
              <a:ext cx="483894" cy="48389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75EEAA2-D9DF-1A7E-E5E2-F0BA8DB2EA28}"/>
              </a:ext>
            </a:extLst>
          </p:cNvPr>
          <p:cNvGrpSpPr/>
          <p:nvPr/>
        </p:nvGrpSpPr>
        <p:grpSpPr>
          <a:xfrm>
            <a:off x="7694723" y="1686774"/>
            <a:ext cx="728379" cy="728379"/>
            <a:chOff x="283778" y="1586051"/>
            <a:chExt cx="728379" cy="728379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BDE584E-482F-A27F-3755-F029B171F56A}"/>
                </a:ext>
              </a:extLst>
            </p:cNvPr>
            <p:cNvSpPr/>
            <p:nvPr/>
          </p:nvSpPr>
          <p:spPr>
            <a:xfrm>
              <a:off x="283778" y="1586051"/>
              <a:ext cx="728379" cy="72837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Graphic 40" descr="Tick with solid fill">
              <a:extLst>
                <a:ext uri="{FF2B5EF4-FFF2-40B4-BE49-F238E27FC236}">
                  <a16:creationId xmlns:a16="http://schemas.microsoft.com/office/drawing/2014/main" id="{1A09D283-D84B-2012-05A4-F1C0E743A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90701" y="1729313"/>
              <a:ext cx="483894" cy="483894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7B4CBDF-DE25-D12C-71E4-62DE58B44CB6}"/>
              </a:ext>
            </a:extLst>
          </p:cNvPr>
          <p:cNvGrpSpPr/>
          <p:nvPr/>
        </p:nvGrpSpPr>
        <p:grpSpPr>
          <a:xfrm>
            <a:off x="10072376" y="1686773"/>
            <a:ext cx="728379" cy="728379"/>
            <a:chOff x="283778" y="1586051"/>
            <a:chExt cx="728379" cy="728379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55AB620-3B79-B096-52FC-3E2803F507B4}"/>
                </a:ext>
              </a:extLst>
            </p:cNvPr>
            <p:cNvSpPr/>
            <p:nvPr/>
          </p:nvSpPr>
          <p:spPr>
            <a:xfrm>
              <a:off x="283778" y="1586051"/>
              <a:ext cx="728379" cy="72837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Graphic 43" descr="Tick with solid fill">
              <a:extLst>
                <a:ext uri="{FF2B5EF4-FFF2-40B4-BE49-F238E27FC236}">
                  <a16:creationId xmlns:a16="http://schemas.microsoft.com/office/drawing/2014/main" id="{22E4F026-D8C0-3CD2-3AE6-B06CAA99E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90701" y="1729313"/>
              <a:ext cx="483894" cy="483894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B3706D8-1B71-8990-9032-F84FD83CD393}"/>
              </a:ext>
            </a:extLst>
          </p:cNvPr>
          <p:cNvGrpSpPr/>
          <p:nvPr/>
        </p:nvGrpSpPr>
        <p:grpSpPr>
          <a:xfrm>
            <a:off x="5286068" y="4981565"/>
            <a:ext cx="728379" cy="728379"/>
            <a:chOff x="283779" y="2627586"/>
            <a:chExt cx="728379" cy="728379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B70405C-AA6B-D07A-B459-A3314F982925}"/>
                </a:ext>
              </a:extLst>
            </p:cNvPr>
            <p:cNvSpPr/>
            <p:nvPr/>
          </p:nvSpPr>
          <p:spPr>
            <a:xfrm>
              <a:off x="283779" y="2627586"/>
              <a:ext cx="728379" cy="728379"/>
            </a:xfrm>
            <a:prstGeom prst="ellipse">
              <a:avLst/>
            </a:prstGeom>
            <a:solidFill>
              <a:srgbClr val="FF4D4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Graphic 46" descr="Close with solid fill">
              <a:extLst>
                <a:ext uri="{FF2B5EF4-FFF2-40B4-BE49-F238E27FC236}">
                  <a16:creationId xmlns:a16="http://schemas.microsoft.com/office/drawing/2014/main" id="{3E1C275F-812C-AF9E-6578-EAF75C756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369681" y="2711878"/>
              <a:ext cx="559793" cy="559793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F2B9C8D-EBD6-477C-1999-4E97772DE0F6}"/>
              </a:ext>
            </a:extLst>
          </p:cNvPr>
          <p:cNvGrpSpPr/>
          <p:nvPr/>
        </p:nvGrpSpPr>
        <p:grpSpPr>
          <a:xfrm>
            <a:off x="7609740" y="4934204"/>
            <a:ext cx="728379" cy="728379"/>
            <a:chOff x="283779" y="2627586"/>
            <a:chExt cx="728379" cy="728379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5053D57F-246B-9829-ADF2-C0E4E38E9BCE}"/>
                </a:ext>
              </a:extLst>
            </p:cNvPr>
            <p:cNvSpPr/>
            <p:nvPr/>
          </p:nvSpPr>
          <p:spPr>
            <a:xfrm>
              <a:off x="283779" y="2627586"/>
              <a:ext cx="728379" cy="728379"/>
            </a:xfrm>
            <a:prstGeom prst="ellipse">
              <a:avLst/>
            </a:prstGeom>
            <a:solidFill>
              <a:srgbClr val="FF4D4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Graphic 49" descr="Close with solid fill">
              <a:extLst>
                <a:ext uri="{FF2B5EF4-FFF2-40B4-BE49-F238E27FC236}">
                  <a16:creationId xmlns:a16="http://schemas.microsoft.com/office/drawing/2014/main" id="{7B350A43-086A-4C4E-3CB9-7660E7EBE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369681" y="2711878"/>
              <a:ext cx="559793" cy="559793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3684DAF-B1C2-8C19-1453-E84A07E6A4A9}"/>
              </a:ext>
            </a:extLst>
          </p:cNvPr>
          <p:cNvGrpSpPr/>
          <p:nvPr/>
        </p:nvGrpSpPr>
        <p:grpSpPr>
          <a:xfrm>
            <a:off x="10018188" y="4990427"/>
            <a:ext cx="728379" cy="728379"/>
            <a:chOff x="283778" y="1586051"/>
            <a:chExt cx="728379" cy="728379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3BF0B97B-C29B-3050-07AA-80352F742BEE}"/>
                </a:ext>
              </a:extLst>
            </p:cNvPr>
            <p:cNvSpPr/>
            <p:nvPr/>
          </p:nvSpPr>
          <p:spPr>
            <a:xfrm>
              <a:off x="283778" y="1586051"/>
              <a:ext cx="728379" cy="72837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Graphic 55" descr="Tick with solid fill">
              <a:extLst>
                <a:ext uri="{FF2B5EF4-FFF2-40B4-BE49-F238E27FC236}">
                  <a16:creationId xmlns:a16="http://schemas.microsoft.com/office/drawing/2014/main" id="{BDDCA518-8A30-1190-E0F8-A7C221DA1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90701" y="1729313"/>
              <a:ext cx="483894" cy="4838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125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D0CDBA-4CA3-5D45-B32E-6097936DF9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917961-70D0-3848-9120-2C4DB14EE48B}"/>
              </a:ext>
            </a:extLst>
          </p:cNvPr>
          <p:cNvSpPr txBox="1"/>
          <p:nvPr/>
        </p:nvSpPr>
        <p:spPr>
          <a:xfrm>
            <a:off x="649355" y="398107"/>
            <a:ext cx="10893290" cy="1538883"/>
          </a:xfrm>
          <a:prstGeom prst="rect">
            <a:avLst/>
          </a:prstGeom>
          <a:noFill/>
          <a:effectLst>
            <a:glow rad="101600">
              <a:schemeClr val="tx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000" b="1" dirty="0">
                <a:ln w="38100">
                  <a:noFill/>
                </a:ln>
                <a:solidFill>
                  <a:schemeClr val="bg1"/>
                </a:solidFill>
                <a:effectLst>
                  <a:glow rad="177800">
                    <a:schemeClr val="tx1">
                      <a:alpha val="40000"/>
                    </a:schemeClr>
                  </a:glow>
                </a:effectLst>
                <a:latin typeface="Avenir Black" panose="02000503020000020003" pitchFamily="2" charset="0"/>
              </a:rPr>
              <a:t>You are going to cross the road. </a:t>
            </a:r>
          </a:p>
          <a:p>
            <a:pPr algn="ctr">
              <a:lnSpc>
                <a:spcPct val="120000"/>
              </a:lnSpc>
            </a:pPr>
            <a:r>
              <a:rPr lang="en-US" sz="4000" b="1" dirty="0">
                <a:ln w="38100">
                  <a:noFill/>
                </a:ln>
                <a:solidFill>
                  <a:schemeClr val="bg1"/>
                </a:solidFill>
                <a:effectLst>
                  <a:glow rad="177800">
                    <a:schemeClr val="tx1">
                      <a:alpha val="40000"/>
                    </a:schemeClr>
                  </a:glow>
                </a:effectLst>
                <a:latin typeface="Avenir Black" panose="02000503020000020003" pitchFamily="2" charset="0"/>
              </a:rPr>
              <a:t>Where should you look to cross? </a:t>
            </a:r>
          </a:p>
        </p:txBody>
      </p:sp>
    </p:spTree>
    <p:extLst>
      <p:ext uri="{BB962C8B-B14F-4D97-AF65-F5344CB8AC3E}">
        <p14:creationId xmlns:p14="http://schemas.microsoft.com/office/powerpoint/2010/main" val="379544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D0CDBA-4CA3-5D45-B32E-6097936DF9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013897F-249E-3A4F-A3E0-EEA13D421208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5B256C-A88B-DF47-A8B3-F55EDE01956E}"/>
              </a:ext>
            </a:extLst>
          </p:cNvPr>
          <p:cNvSpPr/>
          <p:nvPr/>
        </p:nvSpPr>
        <p:spPr>
          <a:xfrm>
            <a:off x="0" y="-1"/>
            <a:ext cx="12192000" cy="5900057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917961-70D0-3848-9120-2C4DB14EE48B}"/>
              </a:ext>
            </a:extLst>
          </p:cNvPr>
          <p:cNvSpPr txBox="1"/>
          <p:nvPr/>
        </p:nvSpPr>
        <p:spPr>
          <a:xfrm>
            <a:off x="1416877" y="2311066"/>
            <a:ext cx="9358245" cy="2277547"/>
          </a:xfrm>
          <a:prstGeom prst="rect">
            <a:avLst/>
          </a:prstGeom>
          <a:noFill/>
          <a:effectLst>
            <a:glow rad="101600">
              <a:schemeClr val="tx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000" b="1" dirty="0">
                <a:ln w="38100">
                  <a:noFill/>
                </a:ln>
                <a:solidFill>
                  <a:schemeClr val="bg1"/>
                </a:solidFill>
                <a:effectLst>
                  <a:glow rad="177800">
                    <a:schemeClr val="tx1">
                      <a:alpha val="40000"/>
                    </a:schemeClr>
                  </a:glow>
                </a:effectLst>
                <a:latin typeface="Avenir Black" panose="02000503020000020003" pitchFamily="2" charset="0"/>
              </a:rPr>
              <a:t>It is dark and you are outside next to a road. What may you wear to help you stay safe?</a:t>
            </a:r>
          </a:p>
        </p:txBody>
      </p:sp>
    </p:spTree>
    <p:extLst>
      <p:ext uri="{BB962C8B-B14F-4D97-AF65-F5344CB8AC3E}">
        <p14:creationId xmlns:p14="http://schemas.microsoft.com/office/powerpoint/2010/main" val="224268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78E39E-73CB-7E42-BCC2-E46BBD111395}"/>
              </a:ext>
            </a:extLst>
          </p:cNvPr>
          <p:cNvSpPr txBox="1"/>
          <p:nvPr/>
        </p:nvSpPr>
        <p:spPr>
          <a:xfrm>
            <a:off x="1396093" y="590856"/>
            <a:ext cx="8130746" cy="625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chemeClr val="accent4"/>
                </a:solidFill>
                <a:latin typeface="Arial Rounded MT Bold" panose="020F0704030504030204" pitchFamily="34" charset="77"/>
              </a:rPr>
              <a:t>Did you know…</a:t>
            </a:r>
            <a:endParaRPr lang="en-US" sz="2800" b="1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5" name="Graphic 4" descr="Man with solid fill">
            <a:extLst>
              <a:ext uri="{FF2B5EF4-FFF2-40B4-BE49-F238E27FC236}">
                <a16:creationId xmlns:a16="http://schemas.microsoft.com/office/drawing/2014/main" id="{418AB15B-1A4C-4D86-D241-034CA1C8CA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2353" y="1772639"/>
            <a:ext cx="1447800" cy="1447800"/>
          </a:xfrm>
          <a:prstGeom prst="rect">
            <a:avLst/>
          </a:prstGeom>
        </p:spPr>
      </p:pic>
      <p:pic>
        <p:nvPicPr>
          <p:cNvPr id="6" name="Graphic 5" descr="Man with solid fill">
            <a:extLst>
              <a:ext uri="{FF2B5EF4-FFF2-40B4-BE49-F238E27FC236}">
                <a16:creationId xmlns:a16="http://schemas.microsoft.com/office/drawing/2014/main" id="{684C89AE-A370-FD12-5599-B1711BB218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72353" y="4079787"/>
            <a:ext cx="1447800" cy="1447800"/>
          </a:xfrm>
          <a:prstGeom prst="rect">
            <a:avLst/>
          </a:prstGeom>
          <a:effectLst>
            <a:glow rad="914433">
              <a:srgbClr val="FFC000">
                <a:alpha val="65000"/>
              </a:srgbClr>
            </a:glow>
          </a:effectLst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86586437-58DA-615E-FAF2-6861FE94AB3F}"/>
              </a:ext>
            </a:extLst>
          </p:cNvPr>
          <p:cNvSpPr/>
          <p:nvPr/>
        </p:nvSpPr>
        <p:spPr>
          <a:xfrm>
            <a:off x="2563851" y="2945136"/>
            <a:ext cx="1080000" cy="275303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D091CE02-1E13-357A-9841-054B8F6BDC1D}"/>
              </a:ext>
            </a:extLst>
          </p:cNvPr>
          <p:cNvSpPr/>
          <p:nvPr/>
        </p:nvSpPr>
        <p:spPr>
          <a:xfrm>
            <a:off x="2620153" y="5252284"/>
            <a:ext cx="5760000" cy="275303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17C994-07EF-0BA3-8194-50E88891D16D}"/>
              </a:ext>
            </a:extLst>
          </p:cNvPr>
          <p:cNvSpPr txBox="1"/>
          <p:nvPr/>
        </p:nvSpPr>
        <p:spPr>
          <a:xfrm>
            <a:off x="6435296" y="2146755"/>
            <a:ext cx="4713514" cy="794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At night, a driver can usually see you from about 30 </a:t>
            </a:r>
            <a:r>
              <a:rPr lang="en-US" sz="2000" b="1" dirty="0" err="1">
                <a:solidFill>
                  <a:schemeClr val="bg1"/>
                </a:solidFill>
                <a:latin typeface="Arial Rounded MT Bold" panose="020F0704030504030204" pitchFamily="34" charset="77"/>
              </a:rPr>
              <a:t>metres</a:t>
            </a:r>
            <a:r>
              <a:rPr lang="en-US" sz="20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 away.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D28E35-F715-DE75-B01A-032A70CA2ECF}"/>
              </a:ext>
            </a:extLst>
          </p:cNvPr>
          <p:cNvSpPr txBox="1"/>
          <p:nvPr/>
        </p:nvSpPr>
        <p:spPr>
          <a:xfrm>
            <a:off x="2667025" y="3851162"/>
            <a:ext cx="6138694" cy="1164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If you wear high-vis gear, they can see you from 160 </a:t>
            </a:r>
            <a:r>
              <a:rPr lang="en-GB" sz="20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metres</a:t>
            </a:r>
            <a:r>
              <a:rPr lang="en-US" sz="20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 away, more than five times further!</a:t>
            </a:r>
          </a:p>
        </p:txBody>
      </p:sp>
      <p:pic>
        <p:nvPicPr>
          <p:cNvPr id="15" name="Graphic 14" descr="Car with solid fill">
            <a:extLst>
              <a:ext uri="{FF2B5EF4-FFF2-40B4-BE49-F238E27FC236}">
                <a16:creationId xmlns:a16="http://schemas.microsoft.com/office/drawing/2014/main" id="{A99A7A1F-FD46-7C4F-4ED0-E4709A3726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3690723" y="1620439"/>
            <a:ext cx="2230723" cy="2230723"/>
          </a:xfrm>
          <a:prstGeom prst="rect">
            <a:avLst/>
          </a:prstGeom>
        </p:spPr>
      </p:pic>
      <p:pic>
        <p:nvPicPr>
          <p:cNvPr id="16" name="Graphic 15" descr="Car with solid fill">
            <a:extLst>
              <a:ext uri="{FF2B5EF4-FFF2-40B4-BE49-F238E27FC236}">
                <a16:creationId xmlns:a16="http://schemas.microsoft.com/office/drawing/2014/main" id="{DCEB4073-19A8-CF7E-9B87-E33E2CA8DC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8463553" y="3899901"/>
            <a:ext cx="2230723" cy="2230723"/>
          </a:xfrm>
          <a:prstGeom prst="rect">
            <a:avLst/>
          </a:prstGeom>
        </p:spPr>
      </p:pic>
      <p:sp>
        <p:nvSpPr>
          <p:cNvPr id="17" name="Triangle 16">
            <a:extLst>
              <a:ext uri="{FF2B5EF4-FFF2-40B4-BE49-F238E27FC236}">
                <a16:creationId xmlns:a16="http://schemas.microsoft.com/office/drawing/2014/main" id="{63F28281-3184-384D-466C-66098C17BCBA}"/>
              </a:ext>
            </a:extLst>
          </p:cNvPr>
          <p:cNvSpPr/>
          <p:nvPr/>
        </p:nvSpPr>
        <p:spPr>
          <a:xfrm rot="5400000">
            <a:off x="2811348" y="2025698"/>
            <a:ext cx="554067" cy="1447802"/>
          </a:xfrm>
          <a:prstGeom prst="triangle">
            <a:avLst/>
          </a:prstGeom>
          <a:gradFill>
            <a:gsLst>
              <a:gs pos="0">
                <a:schemeClr val="tx2">
                  <a:alpha val="0"/>
                </a:schemeClr>
              </a:gs>
              <a:gs pos="100000">
                <a:schemeClr val="bg1"/>
              </a:gs>
            </a:gsLst>
            <a:lin ang="16200000" scaled="0"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67969190-C7A4-62DF-5396-EC92C5B29A05}"/>
              </a:ext>
            </a:extLst>
          </p:cNvPr>
          <p:cNvSpPr/>
          <p:nvPr/>
        </p:nvSpPr>
        <p:spPr>
          <a:xfrm rot="5400000">
            <a:off x="5597858" y="2795025"/>
            <a:ext cx="1447800" cy="4511891"/>
          </a:xfrm>
          <a:prstGeom prst="triangle">
            <a:avLst/>
          </a:prstGeom>
          <a:gradFill>
            <a:gsLst>
              <a:gs pos="0">
                <a:schemeClr val="tx2">
                  <a:alpha val="0"/>
                </a:schemeClr>
              </a:gs>
              <a:gs pos="100000">
                <a:schemeClr val="bg1"/>
              </a:gs>
            </a:gsLst>
            <a:lin ang="16200000" scaled="0"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82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ree growing on a brick wall&#10;&#10;Description automatically generated">
            <a:extLst>
              <a:ext uri="{FF2B5EF4-FFF2-40B4-BE49-F238E27FC236}">
                <a16:creationId xmlns:a16="http://schemas.microsoft.com/office/drawing/2014/main" id="{9ABF6293-7472-AA22-46E5-B77024411D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5" name="Picture 4" descr="A cartoon of a blue monster&#10;&#10;Description automatically generated">
            <a:extLst>
              <a:ext uri="{FF2B5EF4-FFF2-40B4-BE49-F238E27FC236}">
                <a16:creationId xmlns:a16="http://schemas.microsoft.com/office/drawing/2014/main" id="{5AD2A9A3-EDA7-3067-0F4E-06F90DD5A0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9524" y="3581400"/>
            <a:ext cx="2373070" cy="237307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cartoon of a red monster&#10;&#10;Description automatically generated">
            <a:extLst>
              <a:ext uri="{FF2B5EF4-FFF2-40B4-BE49-F238E27FC236}">
                <a16:creationId xmlns:a16="http://schemas.microsoft.com/office/drawing/2014/main" id="{97B3EE1A-F668-6DC4-0C36-FDA10AF8AB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9737" y="4130527"/>
            <a:ext cx="1569787" cy="182394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cartoon of a ufo&#10;&#10;Description automatically generated">
            <a:extLst>
              <a:ext uri="{FF2B5EF4-FFF2-40B4-BE49-F238E27FC236}">
                <a16:creationId xmlns:a16="http://schemas.microsoft.com/office/drawing/2014/main" id="{34702790-C5DC-BCBB-46EF-B4F91C2734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18692">
            <a:off x="-830130" y="248071"/>
            <a:ext cx="6404240" cy="32021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46CA41-B13D-D02B-EE1F-39E373066EC2}"/>
              </a:ext>
            </a:extLst>
          </p:cNvPr>
          <p:cNvSpPr txBox="1"/>
          <p:nvPr/>
        </p:nvSpPr>
        <p:spPr>
          <a:xfrm>
            <a:off x="5852520" y="1942643"/>
            <a:ext cx="57194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venir Black" panose="02000503020000020003" pitchFamily="2" charset="0"/>
              </a:rPr>
              <a:t>If aliens visited Earth, how would you tell them to keep safe crossing  the road?</a:t>
            </a:r>
          </a:p>
        </p:txBody>
      </p:sp>
    </p:spTree>
    <p:extLst>
      <p:ext uri="{BB962C8B-B14F-4D97-AF65-F5344CB8AC3E}">
        <p14:creationId xmlns:p14="http://schemas.microsoft.com/office/powerpoint/2010/main" val="6448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4598</TotalTime>
  <Words>387</Words>
  <Application>Microsoft Macintosh PowerPoint</Application>
  <PresentationFormat>Widescreen</PresentationFormat>
  <Paragraphs>64</Paragraphs>
  <Slides>22</Slides>
  <Notes>16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Arial Rounded MT Bold</vt:lpstr>
      <vt:lpstr>Segoe UI</vt:lpstr>
      <vt:lpstr>Avenir Black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Steve Williams</dc:creator>
  <cp:keywords/>
  <dc:description/>
  <cp:lastModifiedBy>Stephen Williams</cp:lastModifiedBy>
  <cp:revision>70</cp:revision>
  <cp:lastPrinted>2019-04-11T13:58:06Z</cp:lastPrinted>
  <dcterms:created xsi:type="dcterms:W3CDTF">2019-04-09T08:12:13Z</dcterms:created>
  <dcterms:modified xsi:type="dcterms:W3CDTF">2023-10-12T11:18:36Z</dcterms:modified>
  <cp:category/>
</cp:coreProperties>
</file>