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66" r:id="rId2"/>
    <p:sldId id="283" r:id="rId3"/>
    <p:sldId id="279" r:id="rId4"/>
    <p:sldId id="303" r:id="rId5"/>
    <p:sldId id="284" r:id="rId6"/>
    <p:sldId id="309" r:id="rId7"/>
    <p:sldId id="308" r:id="rId8"/>
    <p:sldId id="310" r:id="rId9"/>
    <p:sldId id="311" r:id="rId10"/>
    <p:sldId id="312" r:id="rId11"/>
    <p:sldId id="313" r:id="rId12"/>
    <p:sldId id="314" r:id="rId13"/>
    <p:sldId id="316" r:id="rId14"/>
    <p:sldId id="317" r:id="rId15"/>
    <p:sldId id="282" r:id="rId16"/>
    <p:sldId id="320" r:id="rId17"/>
    <p:sldId id="319" r:id="rId18"/>
  </p:sldIdLst>
  <p:sldSz cx="12192000" cy="6858000"/>
  <p:notesSz cx="6858000" cy="9144000"/>
  <p:embeddedFontLst>
    <p:embeddedFont>
      <p:font typeface="Avenir Black" panose="02000503020000020003" pitchFamily="2" charset="0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4D"/>
    <a:srgbClr val="34B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34"/>
    <p:restoredTop sz="72449"/>
  </p:normalViewPr>
  <p:slideViewPr>
    <p:cSldViewPr snapToGrid="0" snapToObjects="1">
      <p:cViewPr varScale="1">
        <p:scale>
          <a:sx n="86" d="100"/>
          <a:sy n="86" d="100"/>
        </p:scale>
        <p:origin x="13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09677-5F5F-1F45-B13E-71A158E6E8DE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61F4B-008D-1648-B2FF-63151A611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1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52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6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0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11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21BA-3834-7142-BF58-F9799991F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9E4EF-D40F-224F-BCC9-51F0A09C5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AD674-5066-EB48-AC0A-FE318AE8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F9978-DE29-E848-99F0-F78CB5A9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ADF0-5CFE-1B48-88C5-DB35B46D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6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FA6A-A3E3-2149-97D7-A54EF6D2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63727-E8A1-2048-8FB0-88D1F3FA2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4BF47-CBAD-2941-B18D-96553F14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30D4E-0954-3345-B567-4BB4B22C2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C700D-E827-5D47-BF03-CBB105E7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7D333F-48FC-D346-ABF6-5FF842363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60D16-DC71-A442-AC76-CA9FB270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5586B-D325-F847-8D94-1F1BA5B9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CDF85-F8FF-354C-9F4F-F713D440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9E9E-C1A5-6D45-A6B1-3F4018CA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0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2E859-AD08-3748-A9F9-C2FB97B54DF5}"/>
              </a:ext>
            </a:extLst>
          </p:cNvPr>
          <p:cNvSpPr/>
          <p:nvPr userDrawn="1"/>
        </p:nvSpPr>
        <p:spPr>
          <a:xfrm>
            <a:off x="0" y="5525589"/>
            <a:ext cx="12192000" cy="13585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7C4964-A729-3D4C-A380-A9979F161E3F}"/>
              </a:ext>
            </a:extLst>
          </p:cNvPr>
          <p:cNvSpPr/>
          <p:nvPr userDrawn="1"/>
        </p:nvSpPr>
        <p:spPr>
          <a:xfrm>
            <a:off x="640083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075D6B-AA77-4F42-B1C8-9177A4BB7B41}"/>
              </a:ext>
            </a:extLst>
          </p:cNvPr>
          <p:cNvSpPr/>
          <p:nvPr userDrawn="1"/>
        </p:nvSpPr>
        <p:spPr>
          <a:xfrm>
            <a:off x="3003371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B2BC07-C443-5B47-B996-C97144CC2FDC}"/>
              </a:ext>
            </a:extLst>
          </p:cNvPr>
          <p:cNvSpPr/>
          <p:nvPr userDrawn="1"/>
        </p:nvSpPr>
        <p:spPr>
          <a:xfrm>
            <a:off x="5366659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033845-B8F6-9042-ABED-F7380B37077E}"/>
              </a:ext>
            </a:extLst>
          </p:cNvPr>
          <p:cNvSpPr/>
          <p:nvPr userDrawn="1"/>
        </p:nvSpPr>
        <p:spPr>
          <a:xfrm>
            <a:off x="7729946" y="5303519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EF3ECF-14CC-774A-8610-0625A9CE9D29}"/>
              </a:ext>
            </a:extLst>
          </p:cNvPr>
          <p:cNvSpPr/>
          <p:nvPr userDrawn="1"/>
        </p:nvSpPr>
        <p:spPr>
          <a:xfrm>
            <a:off x="10093233" y="5303518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AB23B9-0299-204E-A72C-23A21DD66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460" y="5381894"/>
            <a:ext cx="1267098" cy="1267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5709D0-D9BD-0D44-A95F-FBCF9263B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4287" y="5384435"/>
            <a:ext cx="1262016" cy="1262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DE7D59-1FF0-464B-AEDB-794639253B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5034" y="5379353"/>
            <a:ext cx="1267098" cy="12670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C2A8C6-4C3A-DE49-A019-FAE0556653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09955" y="5382620"/>
            <a:ext cx="1263831" cy="126383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A776A23-DD04-B444-B889-9225ECD09A9D}"/>
              </a:ext>
            </a:extLst>
          </p:cNvPr>
          <p:cNvSpPr/>
          <p:nvPr userDrawn="1"/>
        </p:nvSpPr>
        <p:spPr>
          <a:xfrm>
            <a:off x="7891601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461B92F-61B2-C749-8F88-9349E7C2B130}"/>
              </a:ext>
            </a:extLst>
          </p:cNvPr>
          <p:cNvSpPr/>
          <p:nvPr userDrawn="1"/>
        </p:nvSpPr>
        <p:spPr>
          <a:xfrm>
            <a:off x="8682719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BC6C9F-71A3-F746-83B1-929B6EBFB5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80591" y="5379353"/>
            <a:ext cx="1267098" cy="12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3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383D-026E-D64E-9366-D324564F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6F4C2-8158-FC4A-970C-3A2E44744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0EF24-E9AA-D84D-89E2-F9C5EBCD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CE04D-27DD-9F4B-A892-47027342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76AC2-A56E-7C44-B306-910BC9C2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5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7554-4250-D446-A71D-D08C3AA2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C09BA-ACA3-804D-9C6C-2BAACB83D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6ECA7-4D9E-2841-86DB-0332ED266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AA564-DC82-004B-B736-66C53B3E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3D249-DEFB-344E-9A63-D1194DD4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7B528-348E-0A42-B055-A3779D6D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6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0206-B3D8-A846-A682-F593BA38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7F3B5-0515-9B4E-9101-31D25FCB3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35B72-B670-164F-8706-FC519CB30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F5DEB-B35B-2041-9E10-FDF1F706D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1BA00-89FE-2D4A-A5E6-8C95E2AE1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741DA-8ED6-144F-BDA3-3E6ED33E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35D83-37B7-BA4E-8B7A-442E34E89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44F8C-7D59-4045-95FC-AABDB3FF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1ED7-21A0-2E4A-A474-5BEE6E8D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364D7-0F8D-CE4C-89B4-F1CE06B8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403CA-9F6F-4945-BE8A-C515AD4A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E6F47-06B8-8A43-B892-01BEA71A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4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5D518-39E3-014D-AF3D-7EF16070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51DAC-4AA5-6A4C-9E97-D823168E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2C2C-7FBD-A04C-9B0B-D54613D4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6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41D3-6FDF-7B49-ABC1-6252C7D4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8B8D-6617-C148-8A39-6B0D470C8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DDDC4-42F9-5549-8D54-3AC562C0A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72D18-F19A-2F47-9BC3-7CC05DB76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C3C8A-0B1B-3D48-B2B5-47106A8A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EC616-8FC7-D848-971E-7DBFCE50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8F6E-A8F3-614C-A175-1D445C49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45441-C8A4-154E-8318-5F9E17018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BB09B-98A8-C84B-8326-06D3F2A21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01D18-9D83-B44A-BB1F-2F5C452F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E2B1D-7465-6747-8447-D484D171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27B53-BA6A-994A-963B-AFDBD5FF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27D6B6-9F47-8947-B44A-3FD1E1DF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35418-A50B-4C4A-8CBA-DA98EF49D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B1CA-6959-554B-BA82-A56701D46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42C2D-F282-7149-BCBC-F1B036615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7273-78C5-A441-AC53-D90C65D2E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9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22.jp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25.tiff"/><Relationship Id="rId9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jp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0" Type="http://schemas.openxmlformats.org/officeDocument/2006/relationships/image" Target="../media/image29.tiff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917961-70D0-3848-9120-2C4DB14EE48B}"/>
              </a:ext>
            </a:extLst>
          </p:cNvPr>
          <p:cNvSpPr txBox="1"/>
          <p:nvPr/>
        </p:nvSpPr>
        <p:spPr>
          <a:xfrm>
            <a:off x="2954971" y="2207923"/>
            <a:ext cx="60569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Avenir Black" panose="02000503020000020003" pitchFamily="2" charset="0"/>
              </a:rPr>
              <a:t>Anti-social 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latin typeface="Avenir Black" panose="02000503020000020003" pitchFamily="2" charset="0"/>
              </a:rPr>
              <a:t>behaviour</a:t>
            </a:r>
            <a:endParaRPr lang="en-US" sz="8800" b="1" dirty="0">
              <a:solidFill>
                <a:srgbClr val="00B0F0"/>
              </a:solidFill>
              <a:latin typeface="Avenir Blac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C34D4-47F1-8D44-A204-CBDC4774A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663" y="344774"/>
            <a:ext cx="229267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802C6-391C-1832-8394-FAEA3C9912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63" y="344774"/>
            <a:ext cx="2422325" cy="2084293"/>
          </a:xfrm>
          <a:prstGeom prst="rect">
            <a:avLst/>
          </a:prstGeom>
          <a:effectLst>
            <a:outerShdw blurRad="50800" dist="332537" dir="4800000" sx="96760" sy="96760" algn="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47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16443" y="2123413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venir Black" panose="02000503020000020003" pitchFamily="2" charset="0"/>
              </a:rPr>
              <a:t>What sort of people do </a:t>
            </a: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anti-social </a:t>
            </a:r>
            <a:r>
              <a:rPr lang="en-US" sz="6600" b="1" dirty="0" err="1">
                <a:solidFill>
                  <a:schemeClr val="bg1"/>
                </a:solidFill>
                <a:latin typeface="Avenir Black" panose="02000503020000020003" pitchFamily="2" charset="0"/>
              </a:rPr>
              <a:t>behaviour</a:t>
            </a:r>
            <a:r>
              <a:rPr lang="en-US" sz="6600" b="1" dirty="0">
                <a:latin typeface="Avenir Black" panose="02000503020000020003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3831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936CDF4-D86D-F648-9BBB-62B9ED7A19E9}"/>
              </a:ext>
            </a:extLst>
          </p:cNvPr>
          <p:cNvSpPr/>
          <p:nvPr/>
        </p:nvSpPr>
        <p:spPr>
          <a:xfrm>
            <a:off x="2575585" y="587720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2404B4-FA64-1440-89B6-905EE2551470}"/>
              </a:ext>
            </a:extLst>
          </p:cNvPr>
          <p:cNvSpPr/>
          <p:nvPr/>
        </p:nvSpPr>
        <p:spPr>
          <a:xfrm>
            <a:off x="4913155" y="587719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22C554-6304-E143-95DD-BCE60379E2F9}"/>
              </a:ext>
            </a:extLst>
          </p:cNvPr>
          <p:cNvSpPr/>
          <p:nvPr/>
        </p:nvSpPr>
        <p:spPr>
          <a:xfrm>
            <a:off x="7250727" y="587719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6BAEF2-CA10-2249-848B-2827A7C44EA3}"/>
              </a:ext>
            </a:extLst>
          </p:cNvPr>
          <p:cNvSpPr/>
          <p:nvPr/>
        </p:nvSpPr>
        <p:spPr>
          <a:xfrm>
            <a:off x="2498882" y="3700645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4889550" y="3738966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7250727" y="363930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093FFF-D03A-B44C-A3A1-47C7EFE5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446" y="984020"/>
            <a:ext cx="1262938" cy="1262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3DF22-6066-7C4E-9559-5AB9A0A24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021" y="938140"/>
            <a:ext cx="1404068" cy="140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C66ED-EA49-624C-9EE5-B834B931A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137" y="4225611"/>
            <a:ext cx="1136145" cy="1136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B056B-839B-6648-8B08-5EC9B5168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200" y="863571"/>
            <a:ext cx="1383387" cy="13833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9E1F3E-9911-1943-A5EA-B83CEC829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064" y="4181045"/>
            <a:ext cx="1168400" cy="116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0286A1-9CF6-AE42-AC9E-2A9CCBF93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2264" y="3989331"/>
            <a:ext cx="1298552" cy="12985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F350B5-CCB6-426D-00AF-DE5A272998EB}"/>
              </a:ext>
            </a:extLst>
          </p:cNvPr>
          <p:cNvSpPr/>
          <p:nvPr/>
        </p:nvSpPr>
        <p:spPr>
          <a:xfrm rot="21182099">
            <a:off x="2645141" y="2300322"/>
            <a:ext cx="1878276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Young people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414DB-FBBA-5D13-9AA4-8765EA232412}"/>
              </a:ext>
            </a:extLst>
          </p:cNvPr>
          <p:cNvSpPr/>
          <p:nvPr/>
        </p:nvSpPr>
        <p:spPr>
          <a:xfrm rot="344484">
            <a:off x="5137679" y="2292855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Drunks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1A4DFF-57C2-FDE6-8C1E-1D190B8A5F21}"/>
              </a:ext>
            </a:extLst>
          </p:cNvPr>
          <p:cNvSpPr/>
          <p:nvPr/>
        </p:nvSpPr>
        <p:spPr>
          <a:xfrm rot="21182099">
            <a:off x="7539680" y="2315301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Criminals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FAA2A7-EDD6-9F87-9B77-F37A0338B1AC}"/>
              </a:ext>
            </a:extLst>
          </p:cNvPr>
          <p:cNvSpPr/>
          <p:nvPr/>
        </p:nvSpPr>
        <p:spPr>
          <a:xfrm rot="389655">
            <a:off x="2669981" y="5384032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Drug users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5AAFA-3502-A212-431E-8B77B61F9717}"/>
              </a:ext>
            </a:extLst>
          </p:cNvPr>
          <p:cNvSpPr/>
          <p:nvPr/>
        </p:nvSpPr>
        <p:spPr>
          <a:xfrm rot="21182099">
            <a:off x="5019601" y="5543740"/>
            <a:ext cx="1878276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Adults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739BE9-38A3-6082-CAF8-D8E393A128A1}"/>
              </a:ext>
            </a:extLst>
          </p:cNvPr>
          <p:cNvSpPr/>
          <p:nvPr/>
        </p:nvSpPr>
        <p:spPr>
          <a:xfrm rot="21182099">
            <a:off x="7600175" y="5459057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614665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843996" y="681468"/>
            <a:ext cx="105040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How would you feel if you were a victim of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anti-social behaviour?</a:t>
            </a:r>
          </a:p>
          <a:p>
            <a:pPr algn="ctr"/>
            <a:endParaRPr lang="en-US" sz="66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79503E-964B-8BE9-C0EB-563779527C69}"/>
              </a:ext>
            </a:extLst>
          </p:cNvPr>
          <p:cNvGrpSpPr/>
          <p:nvPr/>
        </p:nvGrpSpPr>
        <p:grpSpPr>
          <a:xfrm>
            <a:off x="1140664" y="4267520"/>
            <a:ext cx="9910670" cy="1909012"/>
            <a:chOff x="689118" y="3507940"/>
            <a:chExt cx="4747124" cy="914400"/>
          </a:xfrm>
        </p:grpSpPr>
        <p:pic>
          <p:nvPicPr>
            <p:cNvPr id="4" name="Graphic 3" descr="Sad face with solid fill with solid fill">
              <a:extLst>
                <a:ext uri="{FF2B5EF4-FFF2-40B4-BE49-F238E27FC236}">
                  <a16:creationId xmlns:a16="http://schemas.microsoft.com/office/drawing/2014/main" id="{D809FA3E-5062-0F9E-4B95-304556300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05480" y="3507940"/>
              <a:ext cx="914400" cy="914400"/>
            </a:xfrm>
            <a:prstGeom prst="rect">
              <a:avLst/>
            </a:prstGeom>
          </p:spPr>
        </p:pic>
        <p:pic>
          <p:nvPicPr>
            <p:cNvPr id="5" name="Graphic 4" descr="Smiling face with solid fill with solid fill">
              <a:extLst>
                <a:ext uri="{FF2B5EF4-FFF2-40B4-BE49-F238E27FC236}">
                  <a16:creationId xmlns:a16="http://schemas.microsoft.com/office/drawing/2014/main" id="{8D95A834-254D-E1DB-6148-4BBF6B745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9118" y="3507940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Crying face with solid fill with solid fill">
              <a:extLst>
                <a:ext uri="{FF2B5EF4-FFF2-40B4-BE49-F238E27FC236}">
                  <a16:creationId xmlns:a16="http://schemas.microsoft.com/office/drawing/2014/main" id="{84B73AC4-8144-EFD9-F682-79B68C443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63661" y="3507940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Angry face with solid fill with solid fill">
              <a:extLst>
                <a:ext uri="{FF2B5EF4-FFF2-40B4-BE49-F238E27FC236}">
                  <a16:creationId xmlns:a16="http://schemas.microsoft.com/office/drawing/2014/main" id="{AF53F601-F6E8-5673-549B-494F49E6D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21842" y="3507940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Nervous face with solid fill with solid fill">
              <a:extLst>
                <a:ext uri="{FF2B5EF4-FFF2-40B4-BE49-F238E27FC236}">
                  <a16:creationId xmlns:a16="http://schemas.microsoft.com/office/drawing/2014/main" id="{156CCDEF-22C0-AFEE-7D61-B9CFF4793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47299" y="35079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082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843996" y="1703852"/>
            <a:ext cx="105040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What are the consequences for the offender?</a:t>
            </a:r>
          </a:p>
        </p:txBody>
      </p:sp>
    </p:spTree>
    <p:extLst>
      <p:ext uri="{BB962C8B-B14F-4D97-AF65-F5344CB8AC3E}">
        <p14:creationId xmlns:p14="http://schemas.microsoft.com/office/powerpoint/2010/main" val="241357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1406201" y="208187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3743771" y="208187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7C87BF-BF46-CB47-8FDC-10B8D188510B}"/>
              </a:ext>
            </a:extLst>
          </p:cNvPr>
          <p:cNvSpPr/>
          <p:nvPr/>
        </p:nvSpPr>
        <p:spPr>
          <a:xfrm>
            <a:off x="6153944" y="208187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9F65B7F-FF75-1A4B-A648-A1286B2CF123}"/>
              </a:ext>
            </a:extLst>
          </p:cNvPr>
          <p:cNvSpPr/>
          <p:nvPr/>
        </p:nvSpPr>
        <p:spPr>
          <a:xfrm>
            <a:off x="8491514" y="208187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3BA1E0C-FA3A-3442-B9E8-2E8357BCBC8F}"/>
              </a:ext>
            </a:extLst>
          </p:cNvPr>
          <p:cNvSpPr/>
          <p:nvPr/>
        </p:nvSpPr>
        <p:spPr>
          <a:xfrm>
            <a:off x="7566489" y="1883867"/>
            <a:ext cx="801570" cy="80157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pitchFamily="34" charset="77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C8A0BE-03B1-2B48-BB6A-446FA3F82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615" y="2602746"/>
            <a:ext cx="1102570" cy="1102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A87EA0-EC55-C440-8E42-0C415F357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417" y="2465968"/>
            <a:ext cx="1220228" cy="12202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931EFE-EE9F-B44A-BE37-8A006AFB7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410" y="2646668"/>
            <a:ext cx="10414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5DE9B-E1BF-3D48-858C-DD596F2901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6360" y="2456719"/>
            <a:ext cx="1340968" cy="1340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C4423-FE67-58FC-3314-42DAC826CA59}"/>
              </a:ext>
            </a:extLst>
          </p:cNvPr>
          <p:cNvSpPr/>
          <p:nvPr/>
        </p:nvSpPr>
        <p:spPr>
          <a:xfrm rot="21182099">
            <a:off x="1803655" y="3839334"/>
            <a:ext cx="1654947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ASB Warning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E39FA-65D9-CB4B-E870-BF514B63903F}"/>
              </a:ext>
            </a:extLst>
          </p:cNvPr>
          <p:cNvSpPr/>
          <p:nvPr/>
        </p:nvSpPr>
        <p:spPr>
          <a:xfrm rot="344484">
            <a:off x="3826460" y="3952851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ABC contract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652A0F-1F03-AA91-D445-01BDB0311384}"/>
              </a:ext>
            </a:extLst>
          </p:cNvPr>
          <p:cNvSpPr/>
          <p:nvPr/>
        </p:nvSpPr>
        <p:spPr>
          <a:xfrm rot="389655">
            <a:off x="6183208" y="3931102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Prison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F722B8-B00D-B27D-2BEB-3691629FADE8}"/>
              </a:ext>
            </a:extLst>
          </p:cNvPr>
          <p:cNvSpPr/>
          <p:nvPr/>
        </p:nvSpPr>
        <p:spPr>
          <a:xfrm rot="21449134">
            <a:off x="8504343" y="3933417"/>
            <a:ext cx="2126597" cy="6315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Youth Offending team</a:t>
            </a:r>
          </a:p>
        </p:txBody>
      </p:sp>
    </p:spTree>
    <p:extLst>
      <p:ext uri="{BB962C8B-B14F-4D97-AF65-F5344CB8AC3E}">
        <p14:creationId xmlns:p14="http://schemas.microsoft.com/office/powerpoint/2010/main" val="3024138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1E822-3659-654D-9283-56C114C78557}"/>
              </a:ext>
            </a:extLst>
          </p:cNvPr>
          <p:cNvSpPr txBox="1"/>
          <p:nvPr/>
        </p:nvSpPr>
        <p:spPr>
          <a:xfrm>
            <a:off x="3762640" y="1922369"/>
            <a:ext cx="7849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venir Black" panose="02000503020000020003" pitchFamily="2" charset="0"/>
              </a:rPr>
              <a:t>You can report ASB to the police or local authority.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8716C7-8FFE-AEAA-D21C-4A0B4AABDD34}"/>
              </a:ext>
            </a:extLst>
          </p:cNvPr>
          <p:cNvSpPr/>
          <p:nvPr/>
        </p:nvSpPr>
        <p:spPr>
          <a:xfrm>
            <a:off x="766853" y="2115363"/>
            <a:ext cx="2476334" cy="2476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8D8E9-EE3D-A248-7EE8-7A9E8387F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94" y="1942368"/>
            <a:ext cx="2863766" cy="286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27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1E822-3659-654D-9283-56C114C78557}"/>
              </a:ext>
            </a:extLst>
          </p:cNvPr>
          <p:cNvSpPr txBox="1"/>
          <p:nvPr/>
        </p:nvSpPr>
        <p:spPr>
          <a:xfrm>
            <a:off x="1707321" y="1950249"/>
            <a:ext cx="8777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Avenir Black" panose="02000503020000020003" pitchFamily="2" charset="0"/>
              </a:rPr>
              <a:t>What have we learned today?</a:t>
            </a:r>
          </a:p>
        </p:txBody>
      </p:sp>
    </p:spTree>
    <p:extLst>
      <p:ext uri="{BB962C8B-B14F-4D97-AF65-F5344CB8AC3E}">
        <p14:creationId xmlns:p14="http://schemas.microsoft.com/office/powerpoint/2010/main" val="3381372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843996" y="2312365"/>
            <a:ext cx="10504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venir Black" panose="02000503020000020003" pitchFamily="2" charset="0"/>
              </a:rPr>
              <a:t>Worksheet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0D2CE7-DBA3-EF92-94C8-78C1CD7FF7BC}"/>
              </a:ext>
            </a:extLst>
          </p:cNvPr>
          <p:cNvSpPr/>
          <p:nvPr/>
        </p:nvSpPr>
        <p:spPr>
          <a:xfrm rot="21182099">
            <a:off x="3951151" y="4402444"/>
            <a:ext cx="3981898" cy="11143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Avenir Black" panose="02000503020000020003" pitchFamily="2" charset="0"/>
              </a:rPr>
              <a:t>Activity 4-5</a:t>
            </a:r>
          </a:p>
        </p:txBody>
      </p:sp>
    </p:spTree>
    <p:extLst>
      <p:ext uri="{BB962C8B-B14F-4D97-AF65-F5344CB8AC3E}">
        <p14:creationId xmlns:p14="http://schemas.microsoft.com/office/powerpoint/2010/main" val="270821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1503335" y="2244712"/>
            <a:ext cx="95501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What is anti social behaviour?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8AE97C-F20C-F386-4F3A-3F200A8AB0DB}"/>
              </a:ext>
            </a:extLst>
          </p:cNvPr>
          <p:cNvSpPr/>
          <p:nvPr/>
        </p:nvSpPr>
        <p:spPr>
          <a:xfrm rot="21182099">
            <a:off x="3918838" y="4711923"/>
            <a:ext cx="3512238" cy="11143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Avenir Black" panose="02000503020000020003" pitchFamily="2" charset="0"/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340759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29BB2F-D065-3243-9B10-354AABA9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772" y="630524"/>
            <a:ext cx="45079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815069" y="1699907"/>
            <a:ext cx="7690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Anti social behaviour  is…</a:t>
            </a:r>
          </a:p>
          <a:p>
            <a:r>
              <a:rPr lang="en-US" sz="4000" b="1" dirty="0">
                <a:solidFill>
                  <a:schemeClr val="bg1"/>
                </a:solidFill>
                <a:latin typeface="Avenir Black" panose="02000503020000020003" pitchFamily="2" charset="0"/>
              </a:rPr>
              <a:t>any </a:t>
            </a:r>
            <a:r>
              <a:rPr lang="en-GB" sz="4000" b="1" dirty="0">
                <a:solidFill>
                  <a:schemeClr val="bg1"/>
                </a:solidFill>
                <a:latin typeface="Avenir Black" panose="02000503020000020003" pitchFamily="2" charset="0"/>
              </a:rPr>
              <a:t>behaviour</a:t>
            </a:r>
            <a:r>
              <a:rPr lang="en-US" sz="4000" b="1" dirty="0">
                <a:solidFill>
                  <a:schemeClr val="bg1"/>
                </a:solidFill>
                <a:latin typeface="Avenir Black" panose="02000503020000020003" pitchFamily="2" charset="0"/>
              </a:rPr>
              <a:t> that causes harassment, alarm or distress to any person not of the same household</a:t>
            </a:r>
          </a:p>
        </p:txBody>
      </p:sp>
    </p:spTree>
    <p:extLst>
      <p:ext uri="{BB962C8B-B14F-4D97-AF65-F5344CB8AC3E}">
        <p14:creationId xmlns:p14="http://schemas.microsoft.com/office/powerpoint/2010/main" val="682362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843996" y="1689461"/>
            <a:ext cx="105040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venir Black" panose="02000503020000020003" pitchFamily="2" charset="0"/>
              </a:rPr>
              <a:t>Can you think of any types of </a:t>
            </a: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anti-social behaviour</a:t>
            </a:r>
            <a:r>
              <a:rPr lang="en-US" sz="6600" b="1" dirty="0">
                <a:latin typeface="Avenir Black" panose="02000503020000020003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828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936CDF4-D86D-F648-9BBB-62B9ED7A19E9}"/>
              </a:ext>
            </a:extLst>
          </p:cNvPr>
          <p:cNvSpPr/>
          <p:nvPr/>
        </p:nvSpPr>
        <p:spPr>
          <a:xfrm>
            <a:off x="293274" y="798791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2404B4-FA64-1440-89B6-905EE2551470}"/>
              </a:ext>
            </a:extLst>
          </p:cNvPr>
          <p:cNvSpPr/>
          <p:nvPr/>
        </p:nvSpPr>
        <p:spPr>
          <a:xfrm>
            <a:off x="2630844" y="798790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22C554-6304-E143-95DD-BCE60379E2F9}"/>
              </a:ext>
            </a:extLst>
          </p:cNvPr>
          <p:cNvSpPr/>
          <p:nvPr/>
        </p:nvSpPr>
        <p:spPr>
          <a:xfrm>
            <a:off x="4968416" y="798790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6BAEF2-CA10-2249-848B-2827A7C44EA3}"/>
              </a:ext>
            </a:extLst>
          </p:cNvPr>
          <p:cNvSpPr/>
          <p:nvPr/>
        </p:nvSpPr>
        <p:spPr>
          <a:xfrm>
            <a:off x="7305987" y="79691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61F648-93A9-904F-BA48-EB8E865B686B}"/>
              </a:ext>
            </a:extLst>
          </p:cNvPr>
          <p:cNvGrpSpPr/>
          <p:nvPr/>
        </p:nvGrpSpPr>
        <p:grpSpPr>
          <a:xfrm>
            <a:off x="629014" y="1147196"/>
            <a:ext cx="1419178" cy="1390102"/>
            <a:chOff x="1561324" y="1951972"/>
            <a:chExt cx="2928255" cy="29282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5C64DFB-0098-C444-ACEB-E6C95A97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1324" y="1951972"/>
              <a:ext cx="2928255" cy="2928255"/>
            </a:xfrm>
            <a:prstGeom prst="rect">
              <a:avLst/>
            </a:prstGeom>
          </p:spPr>
        </p:pic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8D11607-0696-E24A-81BA-B0C3967072D9}"/>
                </a:ext>
              </a:extLst>
            </p:cNvPr>
            <p:cNvSpPr/>
            <p:nvPr/>
          </p:nvSpPr>
          <p:spPr>
            <a:xfrm rot="704650">
              <a:off x="2350860" y="2622830"/>
              <a:ext cx="142196" cy="797170"/>
            </a:xfrm>
            <a:custGeom>
              <a:avLst/>
              <a:gdLst>
                <a:gd name="connsiteX0" fmla="*/ 70338 w 142196"/>
                <a:gd name="connsiteY0" fmla="*/ 797170 h 797170"/>
                <a:gd name="connsiteX1" fmla="*/ 140677 w 142196"/>
                <a:gd name="connsiteY1" fmla="*/ 633047 h 797170"/>
                <a:gd name="connsiteX2" fmla="*/ 117230 w 142196"/>
                <a:gd name="connsiteY2" fmla="*/ 492370 h 797170"/>
                <a:gd name="connsiteX3" fmla="*/ 46892 w 142196"/>
                <a:gd name="connsiteY3" fmla="*/ 328247 h 797170"/>
                <a:gd name="connsiteX4" fmla="*/ 0 w 142196"/>
                <a:gd name="connsiteY4" fmla="*/ 281354 h 797170"/>
                <a:gd name="connsiteX5" fmla="*/ 140677 w 142196"/>
                <a:gd name="connsiteY5" fmla="*/ 211016 h 797170"/>
                <a:gd name="connsiteX6" fmla="*/ 93784 w 142196"/>
                <a:gd name="connsiteY6" fmla="*/ 140677 h 797170"/>
                <a:gd name="connsiteX7" fmla="*/ 70338 w 142196"/>
                <a:gd name="connsiteY7" fmla="*/ 0 h 79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196" h="797170">
                  <a:moveTo>
                    <a:pt x="70338" y="797170"/>
                  </a:moveTo>
                  <a:cubicBezTo>
                    <a:pt x="93784" y="742462"/>
                    <a:pt x="131627" y="691875"/>
                    <a:pt x="140677" y="633047"/>
                  </a:cubicBezTo>
                  <a:cubicBezTo>
                    <a:pt x="147906" y="586061"/>
                    <a:pt x="127543" y="538777"/>
                    <a:pt x="117230" y="492370"/>
                  </a:cubicBezTo>
                  <a:cubicBezTo>
                    <a:pt x="106809" y="445476"/>
                    <a:pt x="70787" y="364089"/>
                    <a:pt x="46892" y="328247"/>
                  </a:cubicBezTo>
                  <a:cubicBezTo>
                    <a:pt x="34630" y="309854"/>
                    <a:pt x="15631" y="296985"/>
                    <a:pt x="0" y="281354"/>
                  </a:cubicBezTo>
                  <a:cubicBezTo>
                    <a:pt x="13657" y="277940"/>
                    <a:pt x="140677" y="263274"/>
                    <a:pt x="140677" y="211016"/>
                  </a:cubicBezTo>
                  <a:cubicBezTo>
                    <a:pt x="140677" y="182837"/>
                    <a:pt x="109415" y="164123"/>
                    <a:pt x="93784" y="140677"/>
                  </a:cubicBezTo>
                  <a:cubicBezTo>
                    <a:pt x="62924" y="48096"/>
                    <a:pt x="70338" y="95053"/>
                    <a:pt x="7033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EE39E54-1C2C-F64A-85F7-D5F022B9D554}"/>
                </a:ext>
              </a:extLst>
            </p:cNvPr>
            <p:cNvSpPr/>
            <p:nvPr/>
          </p:nvSpPr>
          <p:spPr>
            <a:xfrm rot="4737009">
              <a:off x="2530724" y="3117320"/>
              <a:ext cx="171377" cy="519067"/>
            </a:xfrm>
            <a:custGeom>
              <a:avLst/>
              <a:gdLst>
                <a:gd name="connsiteX0" fmla="*/ 70338 w 142196"/>
                <a:gd name="connsiteY0" fmla="*/ 797170 h 797170"/>
                <a:gd name="connsiteX1" fmla="*/ 140677 w 142196"/>
                <a:gd name="connsiteY1" fmla="*/ 633047 h 797170"/>
                <a:gd name="connsiteX2" fmla="*/ 117230 w 142196"/>
                <a:gd name="connsiteY2" fmla="*/ 492370 h 797170"/>
                <a:gd name="connsiteX3" fmla="*/ 46892 w 142196"/>
                <a:gd name="connsiteY3" fmla="*/ 328247 h 797170"/>
                <a:gd name="connsiteX4" fmla="*/ 0 w 142196"/>
                <a:gd name="connsiteY4" fmla="*/ 281354 h 797170"/>
                <a:gd name="connsiteX5" fmla="*/ 140677 w 142196"/>
                <a:gd name="connsiteY5" fmla="*/ 211016 h 797170"/>
                <a:gd name="connsiteX6" fmla="*/ 93784 w 142196"/>
                <a:gd name="connsiteY6" fmla="*/ 140677 h 797170"/>
                <a:gd name="connsiteX7" fmla="*/ 70338 w 142196"/>
                <a:gd name="connsiteY7" fmla="*/ 0 h 79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196" h="797170">
                  <a:moveTo>
                    <a:pt x="70338" y="797170"/>
                  </a:moveTo>
                  <a:cubicBezTo>
                    <a:pt x="93784" y="742462"/>
                    <a:pt x="131627" y="691875"/>
                    <a:pt x="140677" y="633047"/>
                  </a:cubicBezTo>
                  <a:cubicBezTo>
                    <a:pt x="147906" y="586061"/>
                    <a:pt x="127543" y="538777"/>
                    <a:pt x="117230" y="492370"/>
                  </a:cubicBezTo>
                  <a:cubicBezTo>
                    <a:pt x="106809" y="445476"/>
                    <a:pt x="70787" y="364089"/>
                    <a:pt x="46892" y="328247"/>
                  </a:cubicBezTo>
                  <a:cubicBezTo>
                    <a:pt x="34630" y="309854"/>
                    <a:pt x="15631" y="296985"/>
                    <a:pt x="0" y="281354"/>
                  </a:cubicBezTo>
                  <a:cubicBezTo>
                    <a:pt x="13657" y="277940"/>
                    <a:pt x="140677" y="263274"/>
                    <a:pt x="140677" y="211016"/>
                  </a:cubicBezTo>
                  <a:cubicBezTo>
                    <a:pt x="140677" y="182837"/>
                    <a:pt x="109415" y="164123"/>
                    <a:pt x="93784" y="140677"/>
                  </a:cubicBezTo>
                  <a:cubicBezTo>
                    <a:pt x="62924" y="48096"/>
                    <a:pt x="70338" y="95053"/>
                    <a:pt x="7033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507C1B4-402D-5E4F-9956-3217A1BA7A78}"/>
                </a:ext>
              </a:extLst>
            </p:cNvPr>
            <p:cNvSpPr/>
            <p:nvPr/>
          </p:nvSpPr>
          <p:spPr>
            <a:xfrm rot="8027279">
              <a:off x="2476998" y="3268907"/>
              <a:ext cx="308173" cy="797170"/>
            </a:xfrm>
            <a:custGeom>
              <a:avLst/>
              <a:gdLst>
                <a:gd name="connsiteX0" fmla="*/ 70338 w 142196"/>
                <a:gd name="connsiteY0" fmla="*/ 797170 h 797170"/>
                <a:gd name="connsiteX1" fmla="*/ 140677 w 142196"/>
                <a:gd name="connsiteY1" fmla="*/ 633047 h 797170"/>
                <a:gd name="connsiteX2" fmla="*/ 117230 w 142196"/>
                <a:gd name="connsiteY2" fmla="*/ 492370 h 797170"/>
                <a:gd name="connsiteX3" fmla="*/ 46892 w 142196"/>
                <a:gd name="connsiteY3" fmla="*/ 328247 h 797170"/>
                <a:gd name="connsiteX4" fmla="*/ 0 w 142196"/>
                <a:gd name="connsiteY4" fmla="*/ 281354 h 797170"/>
                <a:gd name="connsiteX5" fmla="*/ 140677 w 142196"/>
                <a:gd name="connsiteY5" fmla="*/ 211016 h 797170"/>
                <a:gd name="connsiteX6" fmla="*/ 93784 w 142196"/>
                <a:gd name="connsiteY6" fmla="*/ 140677 h 797170"/>
                <a:gd name="connsiteX7" fmla="*/ 70338 w 142196"/>
                <a:gd name="connsiteY7" fmla="*/ 0 h 79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196" h="797170">
                  <a:moveTo>
                    <a:pt x="70338" y="797170"/>
                  </a:moveTo>
                  <a:cubicBezTo>
                    <a:pt x="93784" y="742462"/>
                    <a:pt x="131627" y="691875"/>
                    <a:pt x="140677" y="633047"/>
                  </a:cubicBezTo>
                  <a:cubicBezTo>
                    <a:pt x="147906" y="586061"/>
                    <a:pt x="127543" y="538777"/>
                    <a:pt x="117230" y="492370"/>
                  </a:cubicBezTo>
                  <a:cubicBezTo>
                    <a:pt x="106809" y="445476"/>
                    <a:pt x="70787" y="364089"/>
                    <a:pt x="46892" y="328247"/>
                  </a:cubicBezTo>
                  <a:cubicBezTo>
                    <a:pt x="34630" y="309854"/>
                    <a:pt x="15631" y="296985"/>
                    <a:pt x="0" y="281354"/>
                  </a:cubicBezTo>
                  <a:cubicBezTo>
                    <a:pt x="13657" y="277940"/>
                    <a:pt x="140677" y="263274"/>
                    <a:pt x="140677" y="211016"/>
                  </a:cubicBezTo>
                  <a:cubicBezTo>
                    <a:pt x="140677" y="182837"/>
                    <a:pt x="109415" y="164123"/>
                    <a:pt x="93784" y="140677"/>
                  </a:cubicBezTo>
                  <a:cubicBezTo>
                    <a:pt x="62924" y="48096"/>
                    <a:pt x="70338" y="95053"/>
                    <a:pt x="7033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FD0CEB-2BF1-854B-864A-997993BD5120}"/>
                </a:ext>
              </a:extLst>
            </p:cNvPr>
            <p:cNvSpPr/>
            <p:nvPr/>
          </p:nvSpPr>
          <p:spPr>
            <a:xfrm>
              <a:off x="2386361" y="3029942"/>
              <a:ext cx="390293" cy="386158"/>
            </a:xfrm>
            <a:custGeom>
              <a:avLst/>
              <a:gdLst>
                <a:gd name="connsiteX0" fmla="*/ 0 w 390293"/>
                <a:gd name="connsiteY0" fmla="*/ 382331 h 386158"/>
                <a:gd name="connsiteX1" fmla="*/ 100361 w 390293"/>
                <a:gd name="connsiteY1" fmla="*/ 371180 h 386158"/>
                <a:gd name="connsiteX2" fmla="*/ 111512 w 390293"/>
                <a:gd name="connsiteY2" fmla="*/ 215063 h 386158"/>
                <a:gd name="connsiteX3" fmla="*/ 133815 w 390293"/>
                <a:gd name="connsiteY3" fmla="*/ 192760 h 386158"/>
                <a:gd name="connsiteX4" fmla="*/ 267629 w 390293"/>
                <a:gd name="connsiteY4" fmla="*/ 192760 h 386158"/>
                <a:gd name="connsiteX5" fmla="*/ 278780 w 390293"/>
                <a:gd name="connsiteY5" fmla="*/ 159307 h 386158"/>
                <a:gd name="connsiteX6" fmla="*/ 289932 w 390293"/>
                <a:gd name="connsiteY6" fmla="*/ 70097 h 386158"/>
                <a:gd name="connsiteX7" fmla="*/ 301083 w 390293"/>
                <a:gd name="connsiteY7" fmla="*/ 3190 h 386158"/>
                <a:gd name="connsiteX8" fmla="*/ 345688 w 390293"/>
                <a:gd name="connsiteY8" fmla="*/ 14341 h 386158"/>
                <a:gd name="connsiteX9" fmla="*/ 390293 w 390293"/>
                <a:gd name="connsiteY9" fmla="*/ 14341 h 38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293" h="386158">
                  <a:moveTo>
                    <a:pt x="0" y="382331"/>
                  </a:moveTo>
                  <a:cubicBezTo>
                    <a:pt x="33454" y="378614"/>
                    <a:pt x="81690" y="399186"/>
                    <a:pt x="100361" y="371180"/>
                  </a:cubicBezTo>
                  <a:cubicBezTo>
                    <a:pt x="129301" y="327771"/>
                    <a:pt x="101897" y="266341"/>
                    <a:pt x="111512" y="215063"/>
                  </a:cubicBezTo>
                  <a:cubicBezTo>
                    <a:pt x="113450" y="204729"/>
                    <a:pt x="126381" y="200194"/>
                    <a:pt x="133815" y="192760"/>
                  </a:cubicBezTo>
                  <a:cubicBezTo>
                    <a:pt x="182930" y="205040"/>
                    <a:pt x="211241" y="217821"/>
                    <a:pt x="267629" y="192760"/>
                  </a:cubicBezTo>
                  <a:cubicBezTo>
                    <a:pt x="278370" y="187986"/>
                    <a:pt x="275063" y="170458"/>
                    <a:pt x="278780" y="159307"/>
                  </a:cubicBezTo>
                  <a:cubicBezTo>
                    <a:pt x="282497" y="129570"/>
                    <a:pt x="285694" y="99764"/>
                    <a:pt x="289932" y="70097"/>
                  </a:cubicBezTo>
                  <a:cubicBezTo>
                    <a:pt x="293130" y="47714"/>
                    <a:pt x="285095" y="19178"/>
                    <a:pt x="301083" y="3190"/>
                  </a:cubicBezTo>
                  <a:cubicBezTo>
                    <a:pt x="311920" y="-7647"/>
                    <a:pt x="330480" y="12440"/>
                    <a:pt x="345688" y="14341"/>
                  </a:cubicBezTo>
                  <a:cubicBezTo>
                    <a:pt x="360442" y="16185"/>
                    <a:pt x="375425" y="14341"/>
                    <a:pt x="390293" y="1434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83BA246-DEEC-DF4F-9166-27B954576AC5}"/>
                </a:ext>
              </a:extLst>
            </p:cNvPr>
            <p:cNvSpPr/>
            <p:nvPr/>
          </p:nvSpPr>
          <p:spPr>
            <a:xfrm>
              <a:off x="2341756" y="3468029"/>
              <a:ext cx="289932" cy="780586"/>
            </a:xfrm>
            <a:custGeom>
              <a:avLst/>
              <a:gdLst>
                <a:gd name="connsiteX0" fmla="*/ 11151 w 289932"/>
                <a:gd name="connsiteY0" fmla="*/ 0 h 780586"/>
                <a:gd name="connsiteX1" fmla="*/ 0 w 289932"/>
                <a:gd name="connsiteY1" fmla="*/ 278781 h 780586"/>
                <a:gd name="connsiteX2" fmla="*/ 11151 w 289932"/>
                <a:gd name="connsiteY2" fmla="*/ 312234 h 780586"/>
                <a:gd name="connsiteX3" fmla="*/ 189571 w 289932"/>
                <a:gd name="connsiteY3" fmla="*/ 323386 h 780586"/>
                <a:gd name="connsiteX4" fmla="*/ 144966 w 289932"/>
                <a:gd name="connsiteY4" fmla="*/ 446049 h 780586"/>
                <a:gd name="connsiteX5" fmla="*/ 122664 w 289932"/>
                <a:gd name="connsiteY5" fmla="*/ 490654 h 780586"/>
                <a:gd name="connsiteX6" fmla="*/ 133815 w 289932"/>
                <a:gd name="connsiteY6" fmla="*/ 557561 h 780586"/>
                <a:gd name="connsiteX7" fmla="*/ 178420 w 289932"/>
                <a:gd name="connsiteY7" fmla="*/ 602166 h 780586"/>
                <a:gd name="connsiteX8" fmla="*/ 200722 w 289932"/>
                <a:gd name="connsiteY8" fmla="*/ 624469 h 780586"/>
                <a:gd name="connsiteX9" fmla="*/ 211873 w 289932"/>
                <a:gd name="connsiteY9" fmla="*/ 657922 h 780586"/>
                <a:gd name="connsiteX10" fmla="*/ 200722 w 289932"/>
                <a:gd name="connsiteY10" fmla="*/ 735981 h 780586"/>
                <a:gd name="connsiteX11" fmla="*/ 234176 w 289932"/>
                <a:gd name="connsiteY11" fmla="*/ 758283 h 780586"/>
                <a:gd name="connsiteX12" fmla="*/ 289932 w 289932"/>
                <a:gd name="connsiteY12" fmla="*/ 780586 h 780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932" h="780586">
                  <a:moveTo>
                    <a:pt x="11151" y="0"/>
                  </a:moveTo>
                  <a:cubicBezTo>
                    <a:pt x="7434" y="92927"/>
                    <a:pt x="0" y="185780"/>
                    <a:pt x="0" y="278781"/>
                  </a:cubicBezTo>
                  <a:cubicBezTo>
                    <a:pt x="0" y="290535"/>
                    <a:pt x="-291" y="309542"/>
                    <a:pt x="11151" y="312234"/>
                  </a:cubicBezTo>
                  <a:cubicBezTo>
                    <a:pt x="69156" y="325882"/>
                    <a:pt x="130098" y="319669"/>
                    <a:pt x="189571" y="323386"/>
                  </a:cubicBezTo>
                  <a:cubicBezTo>
                    <a:pt x="173089" y="372831"/>
                    <a:pt x="165653" y="399503"/>
                    <a:pt x="144966" y="446049"/>
                  </a:cubicBezTo>
                  <a:cubicBezTo>
                    <a:pt x="138215" y="461240"/>
                    <a:pt x="130098" y="475786"/>
                    <a:pt x="122664" y="490654"/>
                  </a:cubicBezTo>
                  <a:cubicBezTo>
                    <a:pt x="126381" y="512956"/>
                    <a:pt x="123704" y="537338"/>
                    <a:pt x="133815" y="557561"/>
                  </a:cubicBezTo>
                  <a:cubicBezTo>
                    <a:pt x="143219" y="576368"/>
                    <a:pt x="163552" y="587298"/>
                    <a:pt x="178420" y="602166"/>
                  </a:cubicBezTo>
                  <a:lnTo>
                    <a:pt x="200722" y="624469"/>
                  </a:lnTo>
                  <a:cubicBezTo>
                    <a:pt x="204439" y="635620"/>
                    <a:pt x="211873" y="646168"/>
                    <a:pt x="211873" y="657922"/>
                  </a:cubicBezTo>
                  <a:cubicBezTo>
                    <a:pt x="211873" y="684206"/>
                    <a:pt x="195020" y="710323"/>
                    <a:pt x="200722" y="735981"/>
                  </a:cubicBezTo>
                  <a:cubicBezTo>
                    <a:pt x="203629" y="749064"/>
                    <a:pt x="221857" y="753004"/>
                    <a:pt x="234176" y="758283"/>
                  </a:cubicBezTo>
                  <a:cubicBezTo>
                    <a:pt x="299411" y="786240"/>
                    <a:pt x="262618" y="753269"/>
                    <a:pt x="289932" y="78058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293274" y="3497755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2630844" y="349775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4968416" y="349775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7C87BF-BF46-CB47-8FDC-10B8D188510B}"/>
              </a:ext>
            </a:extLst>
          </p:cNvPr>
          <p:cNvSpPr/>
          <p:nvPr/>
        </p:nvSpPr>
        <p:spPr>
          <a:xfrm>
            <a:off x="7305987" y="3495882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502067-F919-A24D-AFFA-B507BD0B8D25}"/>
              </a:ext>
            </a:extLst>
          </p:cNvPr>
          <p:cNvSpPr/>
          <p:nvPr/>
        </p:nvSpPr>
        <p:spPr>
          <a:xfrm>
            <a:off x="9643557" y="79917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9F65B7F-FF75-1A4B-A648-A1286B2CF123}"/>
              </a:ext>
            </a:extLst>
          </p:cNvPr>
          <p:cNvSpPr/>
          <p:nvPr/>
        </p:nvSpPr>
        <p:spPr>
          <a:xfrm>
            <a:off x="9643557" y="3495882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25572E-2F60-2E43-B838-7E6F20408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635" y="1264296"/>
            <a:ext cx="1250716" cy="1250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2CDD5-878D-4E40-9459-4FEED4B31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298" y="1229346"/>
            <a:ext cx="1275105" cy="1275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CD283-79CB-0448-B126-6D7AC95A5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38" y="1212592"/>
            <a:ext cx="1259309" cy="1259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BAB44-0CD0-0D43-B98F-3551FB8E49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5195" y="1169423"/>
            <a:ext cx="1396409" cy="1335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6BEF2-D233-2F4A-8CD5-92DA90A04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988" y="3911444"/>
            <a:ext cx="1297213" cy="1297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7A9FF5-DB71-2E4F-9B92-3361E89C2F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5298" y="3940090"/>
            <a:ext cx="1211417" cy="12114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D45C47-0B46-3649-B10E-96BC38D333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1276" y="3718250"/>
            <a:ext cx="1383387" cy="138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F44089-478C-3044-8D8D-7DA4289774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2724" y="4103810"/>
            <a:ext cx="997827" cy="9978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5CAD1F-21D8-7916-5A0D-A1647D95BFC2}"/>
              </a:ext>
            </a:extLst>
          </p:cNvPr>
          <p:cNvSpPr/>
          <p:nvPr/>
        </p:nvSpPr>
        <p:spPr>
          <a:xfrm rot="21182099">
            <a:off x="775149" y="2472807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Damage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43CBB5-8BBB-92A2-9296-0DF5F866FA64}"/>
              </a:ext>
            </a:extLst>
          </p:cNvPr>
          <p:cNvSpPr/>
          <p:nvPr/>
        </p:nvSpPr>
        <p:spPr>
          <a:xfrm rot="344484">
            <a:off x="2767463" y="2588179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Graffiti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3FAB75-23B0-2E33-0B98-85169514B480}"/>
              </a:ext>
            </a:extLst>
          </p:cNvPr>
          <p:cNvSpPr/>
          <p:nvPr/>
        </p:nvSpPr>
        <p:spPr>
          <a:xfrm rot="21182099">
            <a:off x="5169464" y="2610625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Littering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78CF58-59E9-2514-1963-5B5612303AF3}"/>
              </a:ext>
            </a:extLst>
          </p:cNvPr>
          <p:cNvSpPr/>
          <p:nvPr/>
        </p:nvSpPr>
        <p:spPr>
          <a:xfrm rot="389655">
            <a:off x="7389181" y="2564558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Noise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466B98-8D04-E2E0-C6EA-E7F0E9F4563E}"/>
              </a:ext>
            </a:extLst>
          </p:cNvPr>
          <p:cNvSpPr/>
          <p:nvPr/>
        </p:nvSpPr>
        <p:spPr>
          <a:xfrm rot="21449134">
            <a:off x="9708307" y="2577939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Fireworks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D88DB7-2BB3-1BB3-4AF0-9AC10B4D047B}"/>
              </a:ext>
            </a:extLst>
          </p:cNvPr>
          <p:cNvSpPr/>
          <p:nvPr/>
        </p:nvSpPr>
        <p:spPr>
          <a:xfrm rot="21182099">
            <a:off x="474310" y="5357216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Neighbours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DF5503-75A1-E7DA-E2F3-F79FA3E924E6}"/>
              </a:ext>
            </a:extLst>
          </p:cNvPr>
          <p:cNvSpPr/>
          <p:nvPr/>
        </p:nvSpPr>
        <p:spPr>
          <a:xfrm rot="344484">
            <a:off x="2578982" y="5443091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Large groups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E91A8D-2D29-695C-CB9A-8E51E35B85D2}"/>
              </a:ext>
            </a:extLst>
          </p:cNvPr>
          <p:cNvSpPr/>
          <p:nvPr/>
        </p:nvSpPr>
        <p:spPr>
          <a:xfrm rot="21182099">
            <a:off x="4866968" y="5467808"/>
            <a:ext cx="2073386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Throwing objects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5B0D2D0-DD4A-7769-596A-581D7370AE45}"/>
              </a:ext>
            </a:extLst>
          </p:cNvPr>
          <p:cNvSpPr/>
          <p:nvPr/>
        </p:nvSpPr>
        <p:spPr>
          <a:xfrm rot="389655">
            <a:off x="7358603" y="5464652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Drunks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B1CC6C-B315-C337-8F33-6A635FF76C7E}"/>
              </a:ext>
            </a:extLst>
          </p:cNvPr>
          <p:cNvSpPr/>
          <p:nvPr/>
        </p:nvSpPr>
        <p:spPr>
          <a:xfrm rot="21449134">
            <a:off x="9876715" y="5448568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Dogs</a:t>
            </a:r>
          </a:p>
        </p:txBody>
      </p:sp>
      <p:pic>
        <p:nvPicPr>
          <p:cNvPr id="45" name="Picture 44" descr="A cartoon of a dog&#10;&#10;Description automatically generated">
            <a:extLst>
              <a:ext uri="{FF2B5EF4-FFF2-40B4-BE49-F238E27FC236}">
                <a16:creationId xmlns:a16="http://schemas.microsoft.com/office/drawing/2014/main" id="{B0DE6484-A1CD-6C10-895B-E853BD687E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6412" y="3940090"/>
            <a:ext cx="1184949" cy="11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7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16443" y="2123413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venir Black" panose="02000503020000020003" pitchFamily="2" charset="0"/>
              </a:rPr>
              <a:t>Can you match the words to the </a:t>
            </a: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pictures</a:t>
            </a:r>
            <a:r>
              <a:rPr lang="en-US" sz="6600" b="1" dirty="0">
                <a:latin typeface="Avenir Black" panose="02000503020000020003" pitchFamily="2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25F35C-2F6D-84A2-A1A6-8012354D69AC}"/>
              </a:ext>
            </a:extLst>
          </p:cNvPr>
          <p:cNvSpPr/>
          <p:nvPr/>
        </p:nvSpPr>
        <p:spPr>
          <a:xfrm rot="21182099">
            <a:off x="3918838" y="4711923"/>
            <a:ext cx="3512238" cy="11143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Avenir Black" panose="02000503020000020003" pitchFamily="2" charset="0"/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1584649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696747" y="2710411"/>
            <a:ext cx="105040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venir Black" panose="02000503020000020003" pitchFamily="2" charset="0"/>
              </a:rPr>
              <a:t>What is in the </a:t>
            </a: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bag</a:t>
            </a:r>
            <a:r>
              <a:rPr lang="en-US" sz="6600" b="1" dirty="0">
                <a:latin typeface="Avenir Black" panose="02000503020000020003" pitchFamily="2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B56447-8A93-CDD5-6906-8B1C587A4EC7}"/>
              </a:ext>
            </a:extLst>
          </p:cNvPr>
          <p:cNvSpPr/>
          <p:nvPr/>
        </p:nvSpPr>
        <p:spPr>
          <a:xfrm rot="428159">
            <a:off x="4042825" y="4370960"/>
            <a:ext cx="3512238" cy="11143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Avenir Black" panose="02000503020000020003" pitchFamily="2" charset="0"/>
              </a:rPr>
              <a:t>Activity 3</a:t>
            </a:r>
          </a:p>
        </p:txBody>
      </p:sp>
    </p:spTree>
    <p:extLst>
      <p:ext uri="{BB962C8B-B14F-4D97-AF65-F5344CB8AC3E}">
        <p14:creationId xmlns:p14="http://schemas.microsoft.com/office/powerpoint/2010/main" val="286480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16443" y="2123413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venir Black" panose="02000503020000020003" pitchFamily="2" charset="0"/>
              </a:rPr>
              <a:t>Who are the</a:t>
            </a:r>
            <a:r>
              <a:rPr lang="en-US" sz="6600" b="1" dirty="0">
                <a:solidFill>
                  <a:srgbClr val="00B0F0"/>
                </a:solidFill>
                <a:latin typeface="Avenir Black" panose="02000503020000020003" pitchFamily="2" charset="0"/>
              </a:rPr>
              <a:t> </a:t>
            </a:r>
            <a:r>
              <a:rPr lang="en-US" sz="6600" b="1" dirty="0">
                <a:latin typeface="Avenir Black" panose="02000503020000020003" pitchFamily="2" charset="0"/>
              </a:rPr>
              <a:t>victims of </a:t>
            </a: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anti-social </a:t>
            </a:r>
            <a:r>
              <a:rPr lang="en-US" sz="6600" b="1" dirty="0" err="1">
                <a:solidFill>
                  <a:schemeClr val="bg1"/>
                </a:solidFill>
                <a:latin typeface="Avenir Black" panose="02000503020000020003" pitchFamily="2" charset="0"/>
              </a:rPr>
              <a:t>behaviour</a:t>
            </a:r>
            <a:r>
              <a:rPr lang="en-US" sz="6600" b="1" dirty="0">
                <a:latin typeface="Avenir Black" panose="02000503020000020003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3349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936CDF4-D86D-F648-9BBB-62B9ED7A19E9}"/>
              </a:ext>
            </a:extLst>
          </p:cNvPr>
          <p:cNvSpPr/>
          <p:nvPr/>
        </p:nvSpPr>
        <p:spPr>
          <a:xfrm>
            <a:off x="1506202" y="27775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2404B4-FA64-1440-89B6-905EE2551470}"/>
              </a:ext>
            </a:extLst>
          </p:cNvPr>
          <p:cNvSpPr/>
          <p:nvPr/>
        </p:nvSpPr>
        <p:spPr>
          <a:xfrm>
            <a:off x="3843772" y="27775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22C554-6304-E143-95DD-BCE60379E2F9}"/>
              </a:ext>
            </a:extLst>
          </p:cNvPr>
          <p:cNvSpPr/>
          <p:nvPr/>
        </p:nvSpPr>
        <p:spPr>
          <a:xfrm>
            <a:off x="6181344" y="27775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6BAEF2-CA10-2249-848B-2827A7C44EA3}"/>
              </a:ext>
            </a:extLst>
          </p:cNvPr>
          <p:cNvSpPr/>
          <p:nvPr/>
        </p:nvSpPr>
        <p:spPr>
          <a:xfrm>
            <a:off x="8518915" y="275881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1506202" y="3503659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3843772" y="350365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6181344" y="350365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7C87BF-BF46-CB47-8FDC-10B8D188510B}"/>
              </a:ext>
            </a:extLst>
          </p:cNvPr>
          <p:cNvSpPr/>
          <p:nvPr/>
        </p:nvSpPr>
        <p:spPr>
          <a:xfrm>
            <a:off x="8518915" y="3501786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0D74D-52BC-5542-ADC0-89E3F05A7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716" y="737011"/>
            <a:ext cx="1168400" cy="116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7F72A-45CE-254B-A665-25F5B83FE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649" y="737011"/>
            <a:ext cx="1168400" cy="116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A17A1-D59D-0E4A-8CE9-3422BD624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672" y="667534"/>
            <a:ext cx="1262938" cy="1262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CE2966-D1F5-0744-B0B9-9CF3256CE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395" y="667534"/>
            <a:ext cx="1155700" cy="115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8C7721-E649-EB4B-AF09-E751A4083E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7716" y="3835121"/>
            <a:ext cx="1156868" cy="1156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53C2D-576A-5D44-8A96-C06C05A7E0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0482" y="4000500"/>
            <a:ext cx="1206499" cy="1206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90A7FA-F32D-494F-A7BD-7787F9A0F7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672" y="3905961"/>
            <a:ext cx="1262938" cy="1262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1B3AAF-6C65-CC42-AA0C-11E3347FF8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4587" y="3978036"/>
            <a:ext cx="1138236" cy="11382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0583D8-A444-20BE-1DD3-CEE3EB0B68B6}"/>
              </a:ext>
            </a:extLst>
          </p:cNvPr>
          <p:cNvSpPr/>
          <p:nvPr/>
        </p:nvSpPr>
        <p:spPr>
          <a:xfrm rot="21182099">
            <a:off x="1828753" y="1974960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Elderly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6D564-64E7-58DB-E4F4-4DE9A8629679}"/>
              </a:ext>
            </a:extLst>
          </p:cNvPr>
          <p:cNvSpPr/>
          <p:nvPr/>
        </p:nvSpPr>
        <p:spPr>
          <a:xfrm rot="344484">
            <a:off x="4068296" y="1982889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Businesses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8FA46B-C530-3BB7-4FC0-8E3A3DC74DEA}"/>
              </a:ext>
            </a:extLst>
          </p:cNvPr>
          <p:cNvSpPr/>
          <p:nvPr/>
        </p:nvSpPr>
        <p:spPr>
          <a:xfrm rot="21182099">
            <a:off x="6470297" y="2005335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Children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2B87C4-1EC2-F4B0-8974-918573770621}"/>
              </a:ext>
            </a:extLst>
          </p:cNvPr>
          <p:cNvSpPr/>
          <p:nvPr/>
        </p:nvSpPr>
        <p:spPr>
          <a:xfrm rot="389655">
            <a:off x="8690014" y="1959268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Our homes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1D3E03-87CC-52F0-A230-3873E860F252}"/>
              </a:ext>
            </a:extLst>
          </p:cNvPr>
          <p:cNvSpPr/>
          <p:nvPr/>
        </p:nvSpPr>
        <p:spPr>
          <a:xfrm rot="21182099">
            <a:off x="1682354" y="5219472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School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234F9D-0204-AC5C-AD58-C66CC4873652}"/>
              </a:ext>
            </a:extLst>
          </p:cNvPr>
          <p:cNvSpPr/>
          <p:nvPr/>
        </p:nvSpPr>
        <p:spPr>
          <a:xfrm rot="344484">
            <a:off x="3921897" y="5227401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Community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64AEC2-D620-CCB8-C14F-445FB4144514}"/>
              </a:ext>
            </a:extLst>
          </p:cNvPr>
          <p:cNvSpPr/>
          <p:nvPr/>
        </p:nvSpPr>
        <p:spPr>
          <a:xfrm rot="21182099">
            <a:off x="6323898" y="5249847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Disabled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DCAEF3-1DC7-F95F-E145-9411EDCE91BF}"/>
              </a:ext>
            </a:extLst>
          </p:cNvPr>
          <p:cNvSpPr/>
          <p:nvPr/>
        </p:nvSpPr>
        <p:spPr>
          <a:xfrm rot="389655">
            <a:off x="8543615" y="5203780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All of us</a:t>
            </a:r>
          </a:p>
        </p:txBody>
      </p:sp>
    </p:spTree>
    <p:extLst>
      <p:ext uri="{BB962C8B-B14F-4D97-AF65-F5344CB8AC3E}">
        <p14:creationId xmlns:p14="http://schemas.microsoft.com/office/powerpoint/2010/main" val="1223623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12361</TotalTime>
  <Words>163</Words>
  <Application>Microsoft Macintosh PowerPoint</Application>
  <PresentationFormat>Widescreen</PresentationFormat>
  <Paragraphs>54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Arial Rounded MT Bold</vt:lpstr>
      <vt:lpstr>Avenir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 Williams</dc:creator>
  <cp:keywords/>
  <dc:description/>
  <cp:lastModifiedBy>Stephen Williams</cp:lastModifiedBy>
  <cp:revision>59</cp:revision>
  <cp:lastPrinted>2019-04-11T13:58:06Z</cp:lastPrinted>
  <dcterms:created xsi:type="dcterms:W3CDTF">2019-04-09T08:12:13Z</dcterms:created>
  <dcterms:modified xsi:type="dcterms:W3CDTF">2023-10-12T11:49:56Z</dcterms:modified>
  <cp:category/>
</cp:coreProperties>
</file>